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39"/>
  </p:notesMasterIdLst>
  <p:handoutMasterIdLst>
    <p:handoutMasterId r:id="rId40"/>
  </p:handoutMasterIdLst>
  <p:sldIdLst>
    <p:sldId id="329" r:id="rId2"/>
    <p:sldId id="259" r:id="rId3"/>
    <p:sldId id="338" r:id="rId4"/>
    <p:sldId id="260" r:id="rId5"/>
    <p:sldId id="271" r:id="rId6"/>
    <p:sldId id="306" r:id="rId7"/>
    <p:sldId id="272" r:id="rId8"/>
    <p:sldId id="291" r:id="rId9"/>
    <p:sldId id="275" r:id="rId10"/>
    <p:sldId id="319" r:id="rId11"/>
    <p:sldId id="276" r:id="rId12"/>
    <p:sldId id="277" r:id="rId13"/>
    <p:sldId id="320" r:id="rId14"/>
    <p:sldId id="278" r:id="rId15"/>
    <p:sldId id="264" r:id="rId16"/>
    <p:sldId id="279" r:id="rId17"/>
    <p:sldId id="280" r:id="rId18"/>
    <p:sldId id="281" r:id="rId19"/>
    <p:sldId id="334" r:id="rId20"/>
    <p:sldId id="335" r:id="rId21"/>
    <p:sldId id="290" r:id="rId22"/>
    <p:sldId id="321" r:id="rId23"/>
    <p:sldId id="307" r:id="rId24"/>
    <p:sldId id="293" r:id="rId25"/>
    <p:sldId id="308" r:id="rId26"/>
    <p:sldId id="294" r:id="rId27"/>
    <p:sldId id="266" r:id="rId28"/>
    <p:sldId id="282" r:id="rId29"/>
    <p:sldId id="283" r:id="rId30"/>
    <p:sldId id="284" r:id="rId31"/>
    <p:sldId id="285" r:id="rId32"/>
    <p:sldId id="286" r:id="rId33"/>
    <p:sldId id="287" r:id="rId34"/>
    <p:sldId id="289" r:id="rId35"/>
    <p:sldId id="336" r:id="rId36"/>
    <p:sldId id="318" r:id="rId37"/>
    <p:sldId id="333" r:id="rId38"/>
  </p:sldIdLst>
  <p:sldSz cx="9144000" cy="6858000" type="screen4x3"/>
  <p:notesSz cx="6858000" cy="9144000"/>
  <p:custDataLst>
    <p:tags r:id="rId4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e Dauksewicz" initials="" lastIdx="1" clrIdx="0"/>
  <p:cmAuthor id="1" name="Windows User" initials="J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80202"/>
    <a:srgbClr val="669900"/>
    <a:srgbClr val="64A918"/>
    <a:srgbClr val="438609"/>
    <a:srgbClr val="EEC80B"/>
    <a:srgbClr val="0F3C72"/>
    <a:srgbClr val="00709A"/>
    <a:srgbClr val="D2E3EA"/>
    <a:srgbClr val="FFFFFF"/>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7" autoAdjust="0"/>
    <p:restoredTop sz="83777" autoAdjust="0"/>
  </p:normalViewPr>
  <p:slideViewPr>
    <p:cSldViewPr>
      <p:cViewPr varScale="1">
        <p:scale>
          <a:sx n="43" d="100"/>
          <a:sy n="43" d="100"/>
        </p:scale>
        <p:origin x="-629" y="-72"/>
      </p:cViewPr>
      <p:guideLst>
        <p:guide orient="horz" pos="816"/>
        <p:guide pos="672"/>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48" y="7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51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51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52EE4F1B-DBE0-4F1E-B412-49CA4B7A2779}" type="slidenum">
              <a:rPr lang="en-US"/>
              <a:pPr>
                <a:defRPr/>
              </a:pPr>
              <a:t>‹#›</a:t>
            </a:fld>
            <a:endParaRPr lang="en-US"/>
          </a:p>
        </p:txBody>
      </p:sp>
    </p:spTree>
    <p:extLst>
      <p:ext uri="{BB962C8B-B14F-4D97-AF65-F5344CB8AC3E}">
        <p14:creationId xmlns:p14="http://schemas.microsoft.com/office/powerpoint/2010/main" val="456030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AFE087C7-FDD8-4C89-8735-B20DA0D4D5C6}" type="slidenum">
              <a:rPr lang="en-US"/>
              <a:pPr>
                <a:defRPr/>
              </a:pPr>
              <a:t>‹#›</a:t>
            </a:fld>
            <a:endParaRPr lang="en-US"/>
          </a:p>
        </p:txBody>
      </p:sp>
    </p:spTree>
    <p:extLst>
      <p:ext uri="{BB962C8B-B14F-4D97-AF65-F5344CB8AC3E}">
        <p14:creationId xmlns:p14="http://schemas.microsoft.com/office/powerpoint/2010/main" val="39822872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ln/>
        </p:spPr>
      </p:sp>
      <p:sp>
        <p:nvSpPr>
          <p:cNvPr id="5734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ln/>
        </p:spPr>
      </p:sp>
      <p:sp>
        <p:nvSpPr>
          <p:cNvPr id="7782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ln/>
        </p:spPr>
      </p:sp>
      <p:sp>
        <p:nvSpPr>
          <p:cNvPr id="7987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ln/>
        </p:spPr>
      </p:sp>
      <p:sp>
        <p:nvSpPr>
          <p:cNvPr id="8192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ln/>
        </p:spPr>
      </p:sp>
      <p:sp>
        <p:nvSpPr>
          <p:cNvPr id="8806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a:ln/>
        </p:spPr>
      </p:sp>
      <p:sp>
        <p:nvSpPr>
          <p:cNvPr id="9011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a:ln/>
        </p:spPr>
      </p:sp>
      <p:sp>
        <p:nvSpPr>
          <p:cNvPr id="9216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a:ln/>
        </p:spPr>
      </p:sp>
      <p:sp>
        <p:nvSpPr>
          <p:cNvPr id="9830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ln/>
        </p:spPr>
      </p:sp>
      <p:sp>
        <p:nvSpPr>
          <p:cNvPr id="10035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Rot="1" noChangeAspect="1" noChangeArrowheads="1" noTextEdit="1"/>
          </p:cNvSpPr>
          <p:nvPr>
            <p:ph type="sldImg"/>
          </p:nvPr>
        </p:nvSpPr>
        <p:spPr>
          <a:ln/>
        </p:spPr>
      </p:sp>
      <p:sp>
        <p:nvSpPr>
          <p:cNvPr id="11878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Rot="1" noChangeAspect="1" noChangeArrowheads="1" noTextEdit="1"/>
          </p:cNvSpPr>
          <p:nvPr>
            <p:ph type="sldImg"/>
          </p:nvPr>
        </p:nvSpPr>
        <p:spPr>
          <a:ln/>
        </p:spPr>
      </p:sp>
      <p:sp>
        <p:nvSpPr>
          <p:cNvPr id="12083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Rot="1" noChangeAspect="1" noChangeArrowheads="1" noTextEdit="1"/>
          </p:cNvSpPr>
          <p:nvPr>
            <p:ph type="sldImg"/>
          </p:nvPr>
        </p:nvSpPr>
        <p:spPr>
          <a:ln/>
        </p:spPr>
      </p:sp>
      <p:sp>
        <p:nvSpPr>
          <p:cNvPr id="12390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2" descr="Pride12e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600200" y="228600"/>
            <a:ext cx="5867400" cy="3124200"/>
          </a:xfrm>
        </p:spPr>
        <p:txBody>
          <a:bodyPr/>
          <a:lstStyle>
            <a:lvl1pPr>
              <a:defRPr sz="5400" b="0" i="0" spc="-100">
                <a:solidFill>
                  <a:schemeClr val="tx1"/>
                </a:solidFill>
                <a:latin typeface="Bookman Old Style"/>
                <a:cs typeface="Bookman Old Style"/>
              </a:defRPr>
            </a:lvl1pPr>
          </a:lstStyle>
          <a:p>
            <a:r>
              <a:rPr lang="en-US" smtClean="0"/>
              <a:t>Click to edit Master title style</a:t>
            </a:r>
            <a:endParaRPr lang="en-US" dirty="0"/>
          </a:p>
        </p:txBody>
      </p:sp>
      <p:sp>
        <p:nvSpPr>
          <p:cNvPr id="5" name="Footer Placeholder 4"/>
          <p:cNvSpPr txBox="1">
            <a:spLocks noGrp="1"/>
          </p:cNvSpPr>
          <p:nvPr/>
        </p:nvSpPr>
        <p:spPr>
          <a:xfrm>
            <a:off x="76200" y="6629400"/>
            <a:ext cx="8229600" cy="228600"/>
          </a:xfrm>
          <a:prstGeom prst="rect">
            <a:avLst/>
          </a:prstGeom>
          <a:noFill/>
        </p:spPr>
        <p:txBody>
          <a:bodyPr anchor="ctr"/>
          <a:lstStyle/>
          <a:p>
            <a:pPr algn="l">
              <a:defRPr/>
            </a:pPr>
            <a:r>
              <a:rPr lang="en-US" sz="900" dirty="0" smtClean="0">
                <a:solidFill>
                  <a:schemeClr val="bg1"/>
                </a:solidFill>
                <a:latin typeface="Calibri" pitchFamily="34" charset="0"/>
                <a:cs typeface="Arial" charset="0"/>
              </a:rPr>
              <a:t>Copyright ©2014 </a:t>
            </a:r>
            <a:r>
              <a:rPr lang="en-US" sz="900" dirty="0" err="1" smtClean="0">
                <a:solidFill>
                  <a:schemeClr val="bg1"/>
                </a:solidFill>
                <a:latin typeface="Calibri" pitchFamily="34" charset="0"/>
                <a:cs typeface="Arial" charset="0"/>
              </a:rPr>
              <a:t>Cengage</a:t>
            </a:r>
            <a:r>
              <a:rPr lang="en-US" sz="900" dirty="0" smtClean="0">
                <a:solidFill>
                  <a:schemeClr val="bg1"/>
                </a:solidFill>
                <a:latin typeface="Calibri" pitchFamily="34" charset="0"/>
                <a:cs typeface="Arial" charset="0"/>
              </a:rPr>
              <a:t> Learning. All Rights Reserved. May not be scanned, copied or duplicated, or posted to a publicly accessible website, in whole or in part.</a:t>
            </a:r>
            <a:endParaRPr lang="en-US" sz="900" dirty="0">
              <a:solidFill>
                <a:schemeClr val="bg1"/>
              </a:solidFill>
              <a:latin typeface="Calibri" pitchFamily="34" charset="0"/>
              <a:cs typeface="Arial" charset="0"/>
            </a:endParaRPr>
          </a:p>
        </p:txBody>
      </p:sp>
      <p:sp>
        <p:nvSpPr>
          <p:cNvPr id="7" name="TextBox 6"/>
          <p:cNvSpPr txBox="1"/>
          <p:nvPr/>
        </p:nvSpPr>
        <p:spPr>
          <a:xfrm>
            <a:off x="7086600" y="3810000"/>
            <a:ext cx="1676400" cy="1015663"/>
          </a:xfrm>
          <a:prstGeom prst="rect">
            <a:avLst/>
          </a:prstGeom>
          <a:noFill/>
        </p:spPr>
        <p:txBody>
          <a:bodyPr wrap="square" rtlCol="0">
            <a:spAutoFit/>
          </a:bodyPr>
          <a:lstStyle/>
          <a:p>
            <a:pPr algn="ctr"/>
            <a:r>
              <a:rPr lang="en-US" sz="6000" b="0" i="0" spc="-510" dirty="0" smtClean="0">
                <a:solidFill>
                  <a:schemeClr val="bg1"/>
                </a:solidFill>
                <a:latin typeface="Lucida Sans"/>
                <a:cs typeface="Lucida Sans"/>
              </a:rPr>
              <a:t>1</a:t>
            </a:r>
            <a:endParaRPr lang="en-US" sz="6000" b="0" i="0" spc="-510" dirty="0">
              <a:solidFill>
                <a:schemeClr val="bg1"/>
              </a:solidFill>
              <a:latin typeface="Lucida Sans"/>
              <a:cs typeface="Lucida Sans"/>
            </a:endParaRPr>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96838"/>
            <a:ext cx="9144000" cy="9699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95400"/>
            <a:ext cx="77724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3962400"/>
            <a:ext cx="77724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0" y="6629400"/>
            <a:ext cx="5410200" cy="228600"/>
          </a:xfrm>
          <a:prstGeom prst="rect">
            <a:avLst/>
          </a:prstGeom>
        </p:spPr>
        <p:txBody>
          <a:bodyPr/>
          <a:lstStyle>
            <a:lvl1pPr algn="l">
              <a:defRPr/>
            </a:lvl1pPr>
          </a:lstStyle>
          <a:p>
            <a:pPr>
              <a:defRPr/>
            </a:pPr>
            <a:endParaRPr lang="en-US"/>
          </a:p>
        </p:txBody>
      </p:sp>
      <p:sp>
        <p:nvSpPr>
          <p:cNvPr id="6" name="Slide Number Placeholder 5"/>
          <p:cNvSpPr>
            <a:spLocks noGrp="1"/>
          </p:cNvSpPr>
          <p:nvPr>
            <p:ph type="sldNum" sz="quarter" idx="11"/>
          </p:nvPr>
        </p:nvSpPr>
        <p:spPr>
          <a:xfrm>
            <a:off x="7239000" y="6629400"/>
            <a:ext cx="1905000" cy="228600"/>
          </a:xfrm>
          <a:prstGeom prst="rect">
            <a:avLst/>
          </a:prstGeom>
        </p:spPr>
        <p:txBody>
          <a:bodyPr/>
          <a:lstStyle>
            <a:lvl1pPr algn="l">
              <a:defRPr/>
            </a:lvl1pPr>
          </a:lstStyle>
          <a:p>
            <a:pPr>
              <a:defRPr/>
            </a:pPr>
            <a:r>
              <a:rPr lang="en-US"/>
              <a:t>3 | </a:t>
            </a:r>
            <a:fld id="{6ECB567D-B4B2-4E9F-A8F4-7357454A8FEC}" type="slidenum">
              <a:rPr lang="en-US"/>
              <a:pPr>
                <a:defRPr/>
              </a:pPr>
              <a:t>‹#›</a:t>
            </a:fld>
            <a:endParaRPr lang="en-US"/>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4" descr="Pride Cvr Choice - Gold Egg.png"/>
          <p:cNvPicPr>
            <a:picLocks noChangeAspect="1"/>
          </p:cNvPicPr>
          <p:nvPr userDrawn="1"/>
        </p:nvPicPr>
        <p:blipFill>
          <a:blip r:embed="rId2" cstate="print"/>
          <a:stretch>
            <a:fillRect/>
          </a:stretch>
        </p:blipFill>
        <p:spPr>
          <a:xfrm>
            <a:off x="762000" y="1128713"/>
            <a:ext cx="3733800" cy="4776787"/>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4876800" y="1143000"/>
            <a:ext cx="3733800" cy="1470025"/>
          </a:xfrm>
        </p:spPr>
        <p:txBody>
          <a:bodyPr/>
          <a:lstStyle>
            <a:lvl1pPr>
              <a:defRPr>
                <a:solidFill>
                  <a:schemeClr val="accent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410200" y="3200400"/>
            <a:ext cx="2819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Pride12eA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sz="2800">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62000" y="1600200"/>
            <a:ext cx="7924800" cy="4525963"/>
          </a:xfrm>
        </p:spPr>
        <p:txBody>
          <a:bodyPr/>
          <a:lstStyle>
            <a:lvl1pPr>
              <a:lnSpc>
                <a:spcPct val="90000"/>
              </a:lnSpc>
              <a:buClr>
                <a:srgbClr val="163776"/>
              </a:buClr>
              <a:buSzPct val="100000"/>
              <a:defRPr/>
            </a:lvl1pPr>
            <a:lvl2pPr>
              <a:lnSpc>
                <a:spcPct val="90000"/>
              </a:lnSpc>
              <a:buClr>
                <a:srgbClr val="FF6600"/>
              </a:buCl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txBox="1">
            <a:spLocks noGrp="1"/>
          </p:cNvSpPr>
          <p:nvPr/>
        </p:nvSpPr>
        <p:spPr>
          <a:xfrm>
            <a:off x="1066800" y="6574365"/>
            <a:ext cx="7696200" cy="228600"/>
          </a:xfrm>
          <a:prstGeom prst="rect">
            <a:avLst/>
          </a:prstGeom>
          <a:noFill/>
        </p:spPr>
        <p:txBody>
          <a:bodyPr anchor="ctr"/>
          <a:lstStyle/>
          <a:p>
            <a:pPr algn="l">
              <a:defRPr/>
            </a:pPr>
            <a:r>
              <a:rPr lang="en-US" sz="900" b="0" i="0" kern="0" spc="0" dirty="0" smtClean="0">
                <a:solidFill>
                  <a:schemeClr val="bg2">
                    <a:lumMod val="60000"/>
                    <a:lumOff val="40000"/>
                  </a:schemeClr>
                </a:solidFill>
                <a:latin typeface="Arial Narrow"/>
                <a:cs typeface="Arial Narrow"/>
              </a:rPr>
              <a:t>Copyright ©2014 </a:t>
            </a:r>
            <a:r>
              <a:rPr lang="en-US" sz="900" b="0" i="0" kern="0" spc="0" dirty="0" err="1" smtClean="0">
                <a:solidFill>
                  <a:schemeClr val="bg2">
                    <a:lumMod val="60000"/>
                    <a:lumOff val="40000"/>
                  </a:schemeClr>
                </a:solidFill>
                <a:latin typeface="Arial Narrow"/>
                <a:cs typeface="Arial Narrow"/>
              </a:rPr>
              <a:t>Cengage</a:t>
            </a:r>
            <a:r>
              <a:rPr lang="en-US" sz="900" b="0" i="0" kern="0" spc="0" dirty="0" smtClean="0">
                <a:solidFill>
                  <a:schemeClr val="bg2">
                    <a:lumMod val="60000"/>
                    <a:lumOff val="40000"/>
                  </a:schemeClr>
                </a:solidFill>
                <a:latin typeface="Arial Narrow"/>
                <a:cs typeface="Arial Narrow"/>
              </a:rPr>
              <a:t> Learning. All Rights Reserved. May not be scanned, copied or duplicated, or posted to a publicly accessible website, in whole or in part.</a:t>
            </a:r>
            <a:endParaRPr lang="en-US" sz="900" b="0" i="0" kern="0" spc="0" dirty="0">
              <a:solidFill>
                <a:schemeClr val="bg2">
                  <a:lumMod val="60000"/>
                  <a:lumOff val="40000"/>
                </a:schemeClr>
              </a:solidFill>
              <a:latin typeface="Arial Narrow"/>
              <a:cs typeface="Arial Narrow"/>
            </a:endParaRPr>
          </a:p>
        </p:txBody>
      </p:sp>
      <p:sp>
        <p:nvSpPr>
          <p:cNvPr id="9" name="Slide Number Placeholder 1"/>
          <p:cNvSpPr>
            <a:spLocks noGrp="1"/>
          </p:cNvSpPr>
          <p:nvPr>
            <p:ph type="sldNum" sz="quarter" idx="4"/>
          </p:nvPr>
        </p:nvSpPr>
        <p:spPr>
          <a:xfrm>
            <a:off x="8229600" y="6492875"/>
            <a:ext cx="762000" cy="365125"/>
          </a:xfrm>
          <a:prstGeom prst="rect">
            <a:avLst/>
          </a:prstGeom>
        </p:spPr>
        <p:txBody>
          <a:bodyPr vert="horz" lIns="91440" tIns="45720" rIns="91440" bIns="45720" rtlCol="0" anchor="ctr"/>
          <a:lstStyle>
            <a:lvl1pPr algn="r">
              <a:defRPr sz="1200" b="0" i="0">
                <a:solidFill>
                  <a:srgbClr val="000000"/>
                </a:solidFill>
                <a:latin typeface="Arial Narrow Bold"/>
                <a:cs typeface="Arial Narrow Bold"/>
              </a:defRPr>
            </a:lvl1pPr>
          </a:lstStyle>
          <a:p>
            <a:r>
              <a:rPr lang="en-US" dirty="0" smtClean="0">
                <a:solidFill>
                  <a:srgbClr val="2360AB">
                    <a:alpha val="62000"/>
                  </a:srgbClr>
                </a:solidFill>
              </a:rPr>
              <a:t>1 • </a:t>
            </a:r>
            <a:fld id="{EDFB93E4-638C-3348-855D-DC1780F5DC2C}" type="slidenum">
              <a:rPr lang="en-US" smtClean="0"/>
              <a:pPr/>
              <a:t>‹#›</a:t>
            </a:fld>
            <a:endParaRPr lang="en-US" dirty="0"/>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Rectangle 9" hidden="1"/>
          <p:cNvSpPr/>
          <p:nvPr/>
        </p:nvSpPr>
        <p:spPr>
          <a:xfrm>
            <a:off x="2971800" y="0"/>
            <a:ext cx="61722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cxnSp>
        <p:nvCxnSpPr>
          <p:cNvPr id="26" name="Straight Connector 25" hidden="1"/>
          <p:cNvCxnSpPr/>
          <p:nvPr/>
        </p:nvCxnSpPr>
        <p:spPr>
          <a:xfrm>
            <a:off x="0" y="6477000"/>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1"/>
          <p:cNvSpPr>
            <a:spLocks noGrp="1"/>
          </p:cNvSpPr>
          <p:nvPr>
            <p:ph type="sldNum" sz="quarter" idx="4"/>
          </p:nvPr>
        </p:nvSpPr>
        <p:spPr>
          <a:xfrm>
            <a:off x="7848600" y="6492875"/>
            <a:ext cx="1143000" cy="365125"/>
          </a:xfrm>
          <a:prstGeom prst="rect">
            <a:avLst/>
          </a:prstGeom>
        </p:spPr>
        <p:txBody>
          <a:bodyPr vert="horz" lIns="91440" tIns="45720" rIns="91440" bIns="45720" rtlCol="0" anchor="ctr"/>
          <a:lstStyle>
            <a:lvl1pPr algn="r">
              <a:defRPr sz="1200" b="0" i="0">
                <a:solidFill>
                  <a:srgbClr val="000000"/>
                </a:solidFill>
                <a:latin typeface="Arial Narrow Bold"/>
                <a:cs typeface="Arial Narrow Bold"/>
              </a:defRPr>
            </a:lvl1pPr>
          </a:lstStyle>
          <a:p>
            <a:r>
              <a:rPr lang="en-US" dirty="0" smtClean="0">
                <a:solidFill>
                  <a:srgbClr val="2360AB">
                    <a:alpha val="62000"/>
                  </a:srgbClr>
                </a:solidFill>
              </a:rPr>
              <a:t>1 • </a:t>
            </a:r>
            <a:fld id="{EDFB93E4-638C-3348-855D-DC1780F5DC2C}" type="slidenum">
              <a:rPr lang="en-US" smtClean="0"/>
              <a:pPr/>
              <a:t>‹#›</a:t>
            </a:fld>
            <a:endParaRPr lang="en-US" dirty="0"/>
          </a:p>
        </p:txBody>
      </p:sp>
      <p:sp>
        <p:nvSpPr>
          <p:cNvPr id="11" name="Rectangle 10" hidden="1"/>
          <p:cNvSpPr/>
          <p:nvPr userDrawn="1"/>
        </p:nvSpPr>
        <p:spPr>
          <a:xfrm>
            <a:off x="2971800" y="0"/>
            <a:ext cx="61722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Connector 14" hidden="1"/>
          <p:cNvCxnSpPr/>
          <p:nvPr userDrawn="1"/>
        </p:nvCxnSpPr>
        <p:spPr>
          <a:xfrm>
            <a:off x="0" y="6477000"/>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78" r:id="rId14"/>
  </p:sldLayoutIdLst>
  <p:transition spd="med">
    <p:wipe dir="r"/>
  </p:transition>
  <p:timing>
    <p:tnLst>
      <p:par>
        <p:cTn id="1" dur="indefinite" restart="never" nodeType="tmRoot"/>
      </p:par>
    </p:tnLst>
  </p:timing>
  <p:hf hdr="0" ft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ctr" rtl="0" eaLnBrk="1" fontAlgn="base" hangingPunct="1">
        <a:spcBef>
          <a:spcPct val="0"/>
        </a:spcBef>
        <a:spcAft>
          <a:spcPct val="0"/>
        </a:spcAft>
        <a:defRPr sz="2800" b="1">
          <a:solidFill>
            <a:schemeClr val="bg1"/>
          </a:solidFill>
          <a:latin typeface="Arial" charset="0"/>
        </a:defRPr>
      </a:lvl2pPr>
      <a:lvl3pPr algn="ctr" rtl="0" eaLnBrk="1" fontAlgn="base" hangingPunct="1">
        <a:spcBef>
          <a:spcPct val="0"/>
        </a:spcBef>
        <a:spcAft>
          <a:spcPct val="0"/>
        </a:spcAft>
        <a:defRPr sz="2800" b="1">
          <a:solidFill>
            <a:schemeClr val="bg1"/>
          </a:solidFill>
          <a:latin typeface="Arial" charset="0"/>
        </a:defRPr>
      </a:lvl3pPr>
      <a:lvl4pPr algn="ctr" rtl="0" eaLnBrk="1" fontAlgn="base" hangingPunct="1">
        <a:spcBef>
          <a:spcPct val="0"/>
        </a:spcBef>
        <a:spcAft>
          <a:spcPct val="0"/>
        </a:spcAft>
        <a:defRPr sz="2800" b="1">
          <a:solidFill>
            <a:schemeClr val="bg1"/>
          </a:solidFill>
          <a:latin typeface="Arial" charset="0"/>
        </a:defRPr>
      </a:lvl4pPr>
      <a:lvl5pPr algn="ctr" rtl="0" eaLnBrk="1" fontAlgn="base" hangingPunct="1">
        <a:spcBef>
          <a:spcPct val="0"/>
        </a:spcBef>
        <a:spcAft>
          <a:spcPct val="0"/>
        </a:spcAft>
        <a:defRPr sz="2800" b="1">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rgbClr val="00709A"/>
        </a:buClr>
        <a:buSzPct val="8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SzPct val="100000"/>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r>
              <a:rPr lang="en-US" dirty="0" smtClean="0"/>
              <a:t>Exploring the World of Business and Economics</a:t>
            </a: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smtClean="0"/>
              <a:t>Types of Economic Systems </a:t>
            </a:r>
            <a:r>
              <a:rPr lang="en-US" sz="2400" b="0" smtClean="0"/>
              <a:t>(cont’d)</a:t>
            </a:r>
          </a:p>
        </p:txBody>
      </p:sp>
      <p:sp>
        <p:nvSpPr>
          <p:cNvPr id="46082" name="Rectangle 3"/>
          <p:cNvSpPr>
            <a:spLocks noGrp="1" noChangeArrowheads="1"/>
          </p:cNvSpPr>
          <p:nvPr>
            <p:ph idx="1"/>
          </p:nvPr>
        </p:nvSpPr>
        <p:spPr>
          <a:xfrm>
            <a:off x="914400" y="1600200"/>
            <a:ext cx="7924800" cy="4525963"/>
          </a:xfrm>
        </p:spPr>
        <p:txBody>
          <a:bodyPr/>
          <a:lstStyle/>
          <a:p>
            <a:pPr eaLnBrk="1" hangingPunct="1"/>
            <a:r>
              <a:rPr lang="en-US" b="1" dirty="0" smtClean="0">
                <a:solidFill>
                  <a:srgbClr val="000000"/>
                </a:solidFill>
              </a:rPr>
              <a:t>Factors of production</a:t>
            </a:r>
          </a:p>
          <a:p>
            <a:pPr lvl="1" eaLnBrk="1" hangingPunct="1"/>
            <a:r>
              <a:rPr lang="en-US" dirty="0" smtClean="0"/>
              <a:t>Land and natural resources</a:t>
            </a:r>
          </a:p>
          <a:p>
            <a:pPr lvl="1" eaLnBrk="1" hangingPunct="1"/>
            <a:r>
              <a:rPr lang="en-US" dirty="0" smtClean="0"/>
              <a:t>Labor</a:t>
            </a:r>
          </a:p>
          <a:p>
            <a:pPr lvl="1" eaLnBrk="1" hangingPunct="1"/>
            <a:r>
              <a:rPr lang="en-US" dirty="0" smtClean="0"/>
              <a:t>Capital</a:t>
            </a:r>
          </a:p>
          <a:p>
            <a:pPr lvl="1" eaLnBrk="1" hangingPunct="1">
              <a:spcAft>
                <a:spcPts val="1200"/>
              </a:spcAft>
            </a:pPr>
            <a:r>
              <a:rPr lang="en-US" dirty="0" smtClean="0"/>
              <a:t>Entrepreneurship</a:t>
            </a:r>
          </a:p>
          <a:p>
            <a:pPr eaLnBrk="1" hangingPunct="1"/>
            <a:r>
              <a:rPr lang="en-US" b="1" dirty="0" smtClean="0">
                <a:solidFill>
                  <a:srgbClr val="000000"/>
                </a:solidFill>
              </a:rPr>
              <a:t>Entrepreneur</a:t>
            </a:r>
          </a:p>
          <a:p>
            <a:pPr lvl="1" eaLnBrk="1" hangingPunct="1"/>
            <a:r>
              <a:rPr lang="en-US" dirty="0" smtClean="0"/>
              <a:t>A person who risks time, effort, and money to start and operate a business</a:t>
            </a:r>
          </a:p>
        </p:txBody>
      </p:sp>
      <p:sp>
        <p:nvSpPr>
          <p:cNvPr id="2" name="Slide Number Placeholder 1"/>
          <p:cNvSpPr>
            <a:spLocks noGrp="1"/>
          </p:cNvSpPr>
          <p:nvPr>
            <p:ph type="sldNum" sz="quarter" idx="4"/>
          </p:nvPr>
        </p:nvSpPr>
        <p:spPr/>
        <p:txBody>
          <a:bodyPr/>
          <a:lstStyle/>
          <a:p>
            <a:r>
              <a:rPr lang="en-US" smtClean="0">
                <a:solidFill>
                  <a:srgbClr val="2360AB">
                    <a:alpha val="62000"/>
                  </a:srgbClr>
                </a:solidFill>
              </a:rPr>
              <a:t>1 • </a:t>
            </a:r>
            <a:fld id="{EDFB93E4-638C-3348-855D-DC1780F5DC2C}" type="slidenum">
              <a:rPr lang="en-US" smtClean="0"/>
              <a:pPr/>
              <a:t>10</a:t>
            </a:fld>
            <a:endParaRPr lang="en-US" dirty="0"/>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6"/>
          <p:cNvSpPr>
            <a:spLocks noGrp="1" noChangeArrowheads="1"/>
          </p:cNvSpPr>
          <p:nvPr>
            <p:ph type="title"/>
          </p:nvPr>
        </p:nvSpPr>
        <p:spPr/>
        <p:txBody>
          <a:bodyPr/>
          <a:lstStyle/>
          <a:p>
            <a:pPr eaLnBrk="1" hangingPunct="1"/>
            <a:r>
              <a:rPr lang="en-US" smtClean="0"/>
              <a:t>Types of Economic Systems </a:t>
            </a:r>
            <a:r>
              <a:rPr lang="en-US" sz="2400" b="0" smtClean="0"/>
              <a:t>(cont’d)</a:t>
            </a:r>
          </a:p>
        </p:txBody>
      </p:sp>
      <p:sp>
        <p:nvSpPr>
          <p:cNvPr id="48130" name="Rectangle 7"/>
          <p:cNvSpPr>
            <a:spLocks noGrp="1" noChangeArrowheads="1"/>
          </p:cNvSpPr>
          <p:nvPr>
            <p:ph idx="1"/>
          </p:nvPr>
        </p:nvSpPr>
        <p:spPr/>
        <p:txBody>
          <a:bodyPr/>
          <a:lstStyle/>
          <a:p>
            <a:pPr eaLnBrk="1" hangingPunct="1"/>
            <a:r>
              <a:rPr lang="en-US" b="1" dirty="0" smtClean="0">
                <a:solidFill>
                  <a:srgbClr val="000000"/>
                </a:solidFill>
              </a:rPr>
              <a:t>Differences in economic systems  </a:t>
            </a:r>
          </a:p>
          <a:p>
            <a:pPr lvl="1" eaLnBrk="1" hangingPunct="1"/>
            <a:r>
              <a:rPr lang="en-US" sz="2400" dirty="0" smtClean="0">
                <a:solidFill>
                  <a:srgbClr val="00709A"/>
                </a:solidFill>
              </a:rPr>
              <a:t>How they answer the four basic economic questions</a:t>
            </a:r>
          </a:p>
          <a:p>
            <a:pPr lvl="2" eaLnBrk="1" hangingPunct="1"/>
            <a:r>
              <a:rPr lang="en-US" dirty="0" smtClean="0">
                <a:solidFill>
                  <a:srgbClr val="000000"/>
                </a:solidFill>
              </a:rPr>
              <a:t>What goods and services will be produced?</a:t>
            </a:r>
          </a:p>
          <a:p>
            <a:pPr lvl="2" eaLnBrk="1" hangingPunct="1"/>
            <a:r>
              <a:rPr lang="en-US" dirty="0" smtClean="0">
                <a:solidFill>
                  <a:srgbClr val="000000"/>
                </a:solidFill>
              </a:rPr>
              <a:t>How will they be produced?</a:t>
            </a:r>
          </a:p>
          <a:p>
            <a:pPr lvl="2" eaLnBrk="1" hangingPunct="1"/>
            <a:r>
              <a:rPr lang="en-US" dirty="0" smtClean="0">
                <a:solidFill>
                  <a:srgbClr val="000000"/>
                </a:solidFill>
              </a:rPr>
              <a:t>For whom will they be produced?</a:t>
            </a:r>
          </a:p>
          <a:p>
            <a:pPr lvl="2" eaLnBrk="1" hangingPunct="1"/>
            <a:r>
              <a:rPr lang="en-US" dirty="0" smtClean="0">
                <a:solidFill>
                  <a:srgbClr val="000000"/>
                </a:solidFill>
              </a:rPr>
              <a:t>Who owns and controls the major factors </a:t>
            </a:r>
            <a:br>
              <a:rPr lang="en-US" dirty="0" smtClean="0">
                <a:solidFill>
                  <a:srgbClr val="000000"/>
                </a:solidFill>
              </a:rPr>
            </a:br>
            <a:r>
              <a:rPr lang="en-US" dirty="0" smtClean="0">
                <a:solidFill>
                  <a:srgbClr val="000000"/>
                </a:solidFill>
              </a:rPr>
              <a:t>of production?</a:t>
            </a:r>
          </a:p>
        </p:txBody>
      </p:sp>
      <p:sp>
        <p:nvSpPr>
          <p:cNvPr id="2" name="Slide Number Placeholder 1"/>
          <p:cNvSpPr>
            <a:spLocks noGrp="1"/>
          </p:cNvSpPr>
          <p:nvPr>
            <p:ph type="sldNum" sz="quarter" idx="4"/>
          </p:nvPr>
        </p:nvSpPr>
        <p:spPr/>
        <p:txBody>
          <a:bodyPr/>
          <a:lstStyle/>
          <a:p>
            <a:r>
              <a:rPr lang="en-US" smtClean="0">
                <a:solidFill>
                  <a:srgbClr val="2360AB">
                    <a:alpha val="62000"/>
                  </a:srgbClr>
                </a:solidFill>
              </a:rPr>
              <a:t>1 • </a:t>
            </a:r>
            <a:fld id="{EDFB93E4-638C-3348-855D-DC1780F5DC2C}" type="slidenum">
              <a:rPr lang="en-US" smtClean="0"/>
              <a:pPr/>
              <a:t>11</a:t>
            </a:fld>
            <a:endParaRPr lang="en-US" dirty="0"/>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US" smtClean="0"/>
              <a:t>Types of Economic Systems </a:t>
            </a:r>
            <a:r>
              <a:rPr lang="en-US" sz="2400" b="0" smtClean="0"/>
              <a:t>(cont’d)</a:t>
            </a:r>
          </a:p>
        </p:txBody>
      </p:sp>
      <p:sp>
        <p:nvSpPr>
          <p:cNvPr id="50178" name="Rectangle 3"/>
          <p:cNvSpPr>
            <a:spLocks noGrp="1" noChangeArrowheads="1"/>
          </p:cNvSpPr>
          <p:nvPr>
            <p:ph idx="1"/>
          </p:nvPr>
        </p:nvSpPr>
        <p:spPr/>
        <p:txBody>
          <a:bodyPr/>
          <a:lstStyle/>
          <a:p>
            <a:pPr eaLnBrk="1" hangingPunct="1"/>
            <a:r>
              <a:rPr lang="en-US" sz="2400" b="1" dirty="0" smtClean="0">
                <a:solidFill>
                  <a:srgbClr val="000000"/>
                </a:solidFill>
                <a:cs typeface="Times New Roman" pitchFamily="18" charset="0"/>
              </a:rPr>
              <a:t>Capitalism</a:t>
            </a:r>
          </a:p>
          <a:p>
            <a:pPr lvl="1" eaLnBrk="1" hangingPunct="1"/>
            <a:r>
              <a:rPr lang="en-US" sz="2000" dirty="0" smtClean="0">
                <a:cs typeface="Times New Roman" pitchFamily="18" charset="0"/>
              </a:rPr>
              <a:t>An economic system in which individuals own and operate the majority of businesses that provide goods and services</a:t>
            </a:r>
          </a:p>
          <a:p>
            <a:pPr lvl="1" eaLnBrk="1" hangingPunct="1"/>
            <a:r>
              <a:rPr lang="en-US" sz="2000" dirty="0" smtClean="0">
                <a:cs typeface="Times New Roman" pitchFamily="18" charset="0"/>
              </a:rPr>
              <a:t>Derived from Adam Smith’s </a:t>
            </a:r>
            <a:r>
              <a:rPr lang="en-US" sz="2000" i="1" dirty="0" smtClean="0">
                <a:solidFill>
                  <a:srgbClr val="00709A"/>
                </a:solidFill>
                <a:cs typeface="Times New Roman" pitchFamily="18" charset="0"/>
              </a:rPr>
              <a:t>laissez-faire</a:t>
            </a:r>
            <a:r>
              <a:rPr lang="en-US" sz="2000" dirty="0" smtClean="0">
                <a:cs typeface="Times New Roman" pitchFamily="18" charset="0"/>
              </a:rPr>
              <a:t> capitalism in which a society’s best interests are served by individuals pursuing their own self-interest</a:t>
            </a:r>
          </a:p>
          <a:p>
            <a:pPr lvl="2" eaLnBrk="1" hangingPunct="1"/>
            <a:r>
              <a:rPr lang="en-US" sz="1800" dirty="0" smtClean="0">
                <a:cs typeface="Times New Roman" pitchFamily="18" charset="0"/>
              </a:rPr>
              <a:t>Creation of wealth is the concern of private individuals</a:t>
            </a:r>
          </a:p>
          <a:p>
            <a:pPr lvl="2" eaLnBrk="1" hangingPunct="1"/>
            <a:r>
              <a:rPr lang="en-US" sz="1800" dirty="0" smtClean="0">
                <a:cs typeface="Times New Roman" pitchFamily="18" charset="0"/>
              </a:rPr>
              <a:t>Resources used to create wealth must be privately owned</a:t>
            </a:r>
          </a:p>
          <a:p>
            <a:pPr lvl="2" eaLnBrk="1" hangingPunct="1"/>
            <a:r>
              <a:rPr lang="en-US" sz="1800" dirty="0" smtClean="0">
                <a:cs typeface="Times New Roman" pitchFamily="18" charset="0"/>
              </a:rPr>
              <a:t>Economic freedom ensures the existence of a </a:t>
            </a:r>
            <a:r>
              <a:rPr lang="en-US" sz="1800" i="1" dirty="0" smtClean="0">
                <a:cs typeface="Times New Roman" pitchFamily="18" charset="0"/>
              </a:rPr>
              <a:t>free market economy</a:t>
            </a:r>
          </a:p>
          <a:p>
            <a:pPr lvl="3" eaLnBrk="1" hangingPunct="1"/>
            <a:r>
              <a:rPr lang="en-US" sz="1600" dirty="0" smtClean="0">
                <a:cs typeface="Times New Roman" pitchFamily="18" charset="0"/>
              </a:rPr>
              <a:t>Businesses and individuals decide what to produce and buy; the market determines quantities sold and prices</a:t>
            </a:r>
          </a:p>
          <a:p>
            <a:pPr lvl="2" eaLnBrk="1" hangingPunct="1"/>
            <a:r>
              <a:rPr lang="en-US" sz="2000" dirty="0" smtClean="0">
                <a:cs typeface="Times New Roman" pitchFamily="18" charset="0"/>
              </a:rPr>
              <a:t>Limited role of government</a:t>
            </a:r>
          </a:p>
        </p:txBody>
      </p:sp>
      <p:sp>
        <p:nvSpPr>
          <p:cNvPr id="2" name="Slide Number Placeholder 1"/>
          <p:cNvSpPr>
            <a:spLocks noGrp="1"/>
          </p:cNvSpPr>
          <p:nvPr>
            <p:ph type="sldNum" sz="quarter" idx="4"/>
          </p:nvPr>
        </p:nvSpPr>
        <p:spPr/>
        <p:txBody>
          <a:bodyPr/>
          <a:lstStyle/>
          <a:p>
            <a:r>
              <a:rPr lang="en-US" smtClean="0">
                <a:solidFill>
                  <a:srgbClr val="2360AB">
                    <a:alpha val="62000"/>
                  </a:srgbClr>
                </a:solidFill>
              </a:rPr>
              <a:t>1 • </a:t>
            </a:r>
            <a:fld id="{EDFB93E4-638C-3348-855D-DC1780F5DC2C}" type="slidenum">
              <a:rPr lang="en-US" smtClean="0"/>
              <a:pPr/>
              <a:t>12</a:t>
            </a:fld>
            <a:endParaRPr lang="en-US" dirty="0"/>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85800" y="1674284"/>
            <a:ext cx="1600200" cy="457200"/>
            <a:chOff x="7391400" y="1363134"/>
            <a:chExt cx="1600200" cy="457200"/>
          </a:xfrm>
        </p:grpSpPr>
        <p:sp>
          <p:nvSpPr>
            <p:cNvPr id="10" name="Round Same Side Corner Rectangle 9"/>
            <p:cNvSpPr/>
            <p:nvPr/>
          </p:nvSpPr>
          <p:spPr>
            <a:xfrm>
              <a:off x="7391400" y="1363134"/>
              <a:ext cx="1600200" cy="457200"/>
            </a:xfrm>
            <a:prstGeom prst="round2SameRect">
              <a:avLst/>
            </a:prstGeom>
            <a:solidFill>
              <a:srgbClr val="D802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391400" y="1371600"/>
              <a:ext cx="1600200" cy="400110"/>
            </a:xfrm>
            <a:prstGeom prst="rect">
              <a:avLst/>
            </a:prstGeom>
            <a:noFill/>
          </p:spPr>
          <p:txBody>
            <a:bodyPr wrap="square" rtlCol="0">
              <a:spAutoFit/>
            </a:bodyPr>
            <a:lstStyle/>
            <a:p>
              <a:pPr algn="ctr"/>
              <a:r>
                <a:rPr lang="en-US" sz="2000" b="1" dirty="0" smtClean="0">
                  <a:solidFill>
                    <a:schemeClr val="bg1"/>
                  </a:solidFill>
                  <a:latin typeface="Arial Narrow Bold"/>
                  <a:cs typeface="Arial Narrow Bold"/>
                </a:rPr>
                <a:t>FIGURE 1-4</a:t>
              </a:r>
              <a:endParaRPr lang="en-US" sz="2000" b="1" dirty="0">
                <a:solidFill>
                  <a:schemeClr val="bg1"/>
                </a:solidFill>
                <a:latin typeface="Arial Narrow Bold"/>
                <a:cs typeface="Arial Narrow Bold"/>
              </a:endParaRPr>
            </a:p>
          </p:txBody>
        </p:sp>
      </p:grpSp>
      <p:sp>
        <p:nvSpPr>
          <p:cNvPr id="12" name="Rectangle 11"/>
          <p:cNvSpPr/>
          <p:nvPr/>
        </p:nvSpPr>
        <p:spPr>
          <a:xfrm>
            <a:off x="685800" y="2133600"/>
            <a:ext cx="8305800" cy="35814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25" name="Rectangle 2"/>
          <p:cNvSpPr>
            <a:spLocks noGrp="1" noChangeArrowheads="1"/>
          </p:cNvSpPr>
          <p:nvPr>
            <p:ph type="title"/>
          </p:nvPr>
        </p:nvSpPr>
        <p:spPr/>
        <p:txBody>
          <a:bodyPr/>
          <a:lstStyle/>
          <a:p>
            <a:pPr eaLnBrk="1" hangingPunct="1"/>
            <a:r>
              <a:rPr lang="en-US" smtClean="0"/>
              <a:t>Basic Assumptions for Adam Smith’s </a:t>
            </a:r>
            <a:br>
              <a:rPr lang="en-US" smtClean="0"/>
            </a:br>
            <a:r>
              <a:rPr lang="en-US" smtClean="0"/>
              <a:t>Laissez-Faire Capitalism</a:t>
            </a:r>
          </a:p>
        </p:txBody>
      </p:sp>
      <p:pic>
        <p:nvPicPr>
          <p:cNvPr id="52227" name="Content Placeholder 6" descr="Figure1-4.png"/>
          <p:cNvPicPr>
            <a:picLocks noGrp="1" noChangeAspect="1"/>
          </p:cNvPicPr>
          <p:nvPr>
            <p:ph idx="1"/>
          </p:nvPr>
        </p:nvPicPr>
        <p:blipFill rotWithShape="1">
          <a:blip r:embed="rId3" cstate="print"/>
          <a:srcRect l="12749" t="21552" r="12701" b="6609"/>
          <a:stretch/>
        </p:blipFill>
        <p:spPr>
          <a:xfrm>
            <a:off x="838200" y="2438400"/>
            <a:ext cx="7975600" cy="2971800"/>
          </a:xfrm>
        </p:spPr>
      </p:pic>
      <p:sp>
        <p:nvSpPr>
          <p:cNvPr id="2" name="Slide Number Placeholder 1"/>
          <p:cNvSpPr>
            <a:spLocks noGrp="1"/>
          </p:cNvSpPr>
          <p:nvPr>
            <p:ph type="sldNum" sz="quarter" idx="4"/>
          </p:nvPr>
        </p:nvSpPr>
        <p:spPr/>
        <p:txBody>
          <a:bodyPr/>
          <a:lstStyle/>
          <a:p>
            <a:r>
              <a:rPr lang="en-US" smtClean="0">
                <a:solidFill>
                  <a:srgbClr val="2360AB">
                    <a:alpha val="62000"/>
                  </a:srgbClr>
                </a:solidFill>
              </a:rPr>
              <a:t>1 • </a:t>
            </a:r>
            <a:fld id="{EDFB93E4-638C-3348-855D-DC1780F5DC2C}" type="slidenum">
              <a:rPr lang="en-US" smtClean="0"/>
              <a:pPr/>
              <a:t>13</a:t>
            </a:fld>
            <a:endParaRPr lang="en-US" dirty="0"/>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dirty="0" smtClean="0"/>
              <a:t>Types of Economic Systems </a:t>
            </a:r>
            <a:r>
              <a:rPr lang="en-US" sz="2400" b="0" dirty="0" smtClean="0"/>
              <a:t>(cont’d)</a:t>
            </a:r>
          </a:p>
        </p:txBody>
      </p:sp>
      <p:sp>
        <p:nvSpPr>
          <p:cNvPr id="54274" name="Rectangle 3"/>
          <p:cNvSpPr>
            <a:spLocks noGrp="1" noChangeArrowheads="1"/>
          </p:cNvSpPr>
          <p:nvPr>
            <p:ph idx="1"/>
          </p:nvPr>
        </p:nvSpPr>
        <p:spPr>
          <a:xfrm>
            <a:off x="762000" y="1600200"/>
            <a:ext cx="8153400" cy="4525963"/>
          </a:xfrm>
        </p:spPr>
        <p:txBody>
          <a:bodyPr/>
          <a:lstStyle/>
          <a:p>
            <a:pPr eaLnBrk="1" hangingPunct="1"/>
            <a:r>
              <a:rPr lang="en-US" sz="2400" b="1" dirty="0" smtClean="0">
                <a:cs typeface="Times New Roman" pitchFamily="18" charset="0"/>
              </a:rPr>
              <a:t>Capitalism in the United States</a:t>
            </a:r>
          </a:p>
          <a:p>
            <a:pPr lvl="1" eaLnBrk="1" hangingPunct="1">
              <a:spcBef>
                <a:spcPts val="1080"/>
              </a:spcBef>
              <a:spcAft>
                <a:spcPts val="600"/>
              </a:spcAft>
            </a:pPr>
            <a:r>
              <a:rPr lang="en-US" sz="2000" b="1" dirty="0" smtClean="0">
                <a:cs typeface="Times New Roman" pitchFamily="18" charset="0"/>
              </a:rPr>
              <a:t>Mixed economy with elements of capitalism and socialism</a:t>
            </a:r>
          </a:p>
          <a:p>
            <a:pPr lvl="1" eaLnBrk="1" hangingPunct="1"/>
            <a:r>
              <a:rPr lang="en-US" sz="2000" b="1" dirty="0" smtClean="0">
                <a:cs typeface="Times New Roman" pitchFamily="18" charset="0"/>
              </a:rPr>
              <a:t>Households</a:t>
            </a:r>
          </a:p>
          <a:p>
            <a:pPr lvl="2" eaLnBrk="1" hangingPunct="1">
              <a:lnSpc>
                <a:spcPct val="90000"/>
              </a:lnSpc>
            </a:pPr>
            <a:r>
              <a:rPr lang="en-US" sz="1800" dirty="0" smtClean="0">
                <a:cs typeface="Times New Roman" pitchFamily="18" charset="0"/>
              </a:rPr>
              <a:t>Consumers of goods and services</a:t>
            </a:r>
          </a:p>
          <a:p>
            <a:pPr lvl="2" eaLnBrk="1" hangingPunct="1">
              <a:lnSpc>
                <a:spcPct val="90000"/>
              </a:lnSpc>
            </a:pPr>
            <a:r>
              <a:rPr lang="en-US" sz="1800" dirty="0" smtClean="0">
                <a:cs typeface="Times New Roman" pitchFamily="18" charset="0"/>
              </a:rPr>
              <a:t>Resource owners of some factors of production</a:t>
            </a:r>
          </a:p>
          <a:p>
            <a:pPr lvl="1" eaLnBrk="1" hangingPunct="1"/>
            <a:r>
              <a:rPr lang="en-US" sz="2000" b="1" dirty="0" smtClean="0">
                <a:cs typeface="Times New Roman" pitchFamily="18" charset="0"/>
              </a:rPr>
              <a:t>Businesses</a:t>
            </a:r>
          </a:p>
          <a:p>
            <a:pPr lvl="2" eaLnBrk="1" hangingPunct="1">
              <a:lnSpc>
                <a:spcPct val="90000"/>
              </a:lnSpc>
            </a:pPr>
            <a:r>
              <a:rPr lang="en-US" sz="1800" dirty="0" smtClean="0">
                <a:cs typeface="Times New Roman" pitchFamily="18" charset="0"/>
              </a:rPr>
              <a:t>Produce goods and services to exchange for revenues (money)</a:t>
            </a:r>
          </a:p>
          <a:p>
            <a:pPr lvl="2" eaLnBrk="1" hangingPunct="1">
              <a:lnSpc>
                <a:spcPct val="90000"/>
              </a:lnSpc>
            </a:pPr>
            <a:r>
              <a:rPr lang="en-US" sz="1800" dirty="0" smtClean="0">
                <a:cs typeface="Times New Roman" pitchFamily="18" charset="0"/>
              </a:rPr>
              <a:t>Use revenues to purchase factors of production</a:t>
            </a:r>
          </a:p>
          <a:p>
            <a:pPr lvl="1" eaLnBrk="1" hangingPunct="1"/>
            <a:r>
              <a:rPr lang="en-US" sz="2000" b="1" dirty="0" smtClean="0">
                <a:cs typeface="Times New Roman" pitchFamily="18" charset="0"/>
              </a:rPr>
              <a:t>Governments</a:t>
            </a:r>
          </a:p>
          <a:p>
            <a:pPr lvl="2" eaLnBrk="1" hangingPunct="1">
              <a:lnSpc>
                <a:spcPct val="90000"/>
              </a:lnSpc>
            </a:pPr>
            <a:r>
              <a:rPr lang="en-US" sz="1800" dirty="0" smtClean="0">
                <a:cs typeface="Times New Roman" pitchFamily="18" charset="0"/>
              </a:rPr>
              <a:t>In exchange for taxes, governments provide public services that would not be provided by business or would be produced only for those who could afford them</a:t>
            </a:r>
          </a:p>
        </p:txBody>
      </p:sp>
      <p:sp>
        <p:nvSpPr>
          <p:cNvPr id="2" name="Slide Number Placeholder 1"/>
          <p:cNvSpPr>
            <a:spLocks noGrp="1"/>
          </p:cNvSpPr>
          <p:nvPr>
            <p:ph type="sldNum" sz="quarter" idx="4"/>
          </p:nvPr>
        </p:nvSpPr>
        <p:spPr/>
        <p:txBody>
          <a:bodyPr/>
          <a:lstStyle/>
          <a:p>
            <a:r>
              <a:rPr lang="en-US" smtClean="0">
                <a:solidFill>
                  <a:srgbClr val="2360AB">
                    <a:alpha val="62000"/>
                  </a:srgbClr>
                </a:solidFill>
              </a:rPr>
              <a:t>1 • </a:t>
            </a:r>
            <a:fld id="{EDFB93E4-638C-3348-855D-DC1780F5DC2C}" type="slidenum">
              <a:rPr lang="en-US" smtClean="0"/>
              <a:pPr/>
              <a:t>14</a:t>
            </a:fld>
            <a:endParaRPr lang="en-US" dirty="0"/>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66800" y="1524000"/>
            <a:ext cx="7010400" cy="4953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321" name="Rectangle 9"/>
          <p:cNvSpPr>
            <a:spLocks noGrp="1" noChangeArrowheads="1"/>
          </p:cNvSpPr>
          <p:nvPr>
            <p:ph type="title"/>
          </p:nvPr>
        </p:nvSpPr>
        <p:spPr/>
        <p:txBody>
          <a:bodyPr/>
          <a:lstStyle/>
          <a:p>
            <a:pPr eaLnBrk="1" hangingPunct="1"/>
            <a:r>
              <a:rPr lang="en-US" smtClean="0"/>
              <a:t>The Circular Flow in Our Mixed Economy</a:t>
            </a:r>
          </a:p>
        </p:txBody>
      </p:sp>
      <p:pic>
        <p:nvPicPr>
          <p:cNvPr id="56323" name="Content Placeholder 6" descr="Figure1-5.png"/>
          <p:cNvPicPr>
            <a:picLocks noGrp="1" noChangeAspect="1"/>
          </p:cNvPicPr>
          <p:nvPr>
            <p:ph idx="1"/>
          </p:nvPr>
        </p:nvPicPr>
        <p:blipFill>
          <a:blip r:embed="rId3" cstate="print"/>
          <a:srcRect l="3154" t="6564" r="4272" b="1477"/>
          <a:stretch>
            <a:fillRect/>
          </a:stretch>
        </p:blipFill>
        <p:spPr>
          <a:xfrm>
            <a:off x="2209800" y="1676400"/>
            <a:ext cx="4953000" cy="4724400"/>
          </a:xfrm>
        </p:spPr>
      </p:pic>
      <p:sp>
        <p:nvSpPr>
          <p:cNvPr id="2" name="Slide Number Placeholder 1"/>
          <p:cNvSpPr>
            <a:spLocks noGrp="1"/>
          </p:cNvSpPr>
          <p:nvPr>
            <p:ph type="sldNum" sz="quarter" idx="4"/>
          </p:nvPr>
        </p:nvSpPr>
        <p:spPr/>
        <p:txBody>
          <a:bodyPr/>
          <a:lstStyle/>
          <a:p>
            <a:r>
              <a:rPr lang="en-US" smtClean="0">
                <a:solidFill>
                  <a:srgbClr val="2360AB">
                    <a:alpha val="62000"/>
                  </a:srgbClr>
                </a:solidFill>
              </a:rPr>
              <a:t>1 • </a:t>
            </a:r>
            <a:fld id="{EDFB93E4-638C-3348-855D-DC1780F5DC2C}" type="slidenum">
              <a:rPr lang="en-US" smtClean="0"/>
              <a:pPr/>
              <a:t>15</a:t>
            </a:fld>
            <a:endParaRPr lang="en-US" dirty="0"/>
          </a:p>
        </p:txBody>
      </p:sp>
      <p:grpSp>
        <p:nvGrpSpPr>
          <p:cNvPr id="8" name="Group 7"/>
          <p:cNvGrpSpPr/>
          <p:nvPr/>
        </p:nvGrpSpPr>
        <p:grpSpPr>
          <a:xfrm>
            <a:off x="1066800" y="1371600"/>
            <a:ext cx="1600200" cy="457200"/>
            <a:chOff x="7391400" y="1363134"/>
            <a:chExt cx="1600200" cy="457200"/>
          </a:xfrm>
        </p:grpSpPr>
        <p:sp>
          <p:nvSpPr>
            <p:cNvPr id="10" name="Round Same Side Corner Rectangle 9"/>
            <p:cNvSpPr/>
            <p:nvPr/>
          </p:nvSpPr>
          <p:spPr>
            <a:xfrm>
              <a:off x="7391400" y="1363134"/>
              <a:ext cx="1600200" cy="457200"/>
            </a:xfrm>
            <a:prstGeom prst="round2SameRect">
              <a:avLst/>
            </a:prstGeom>
            <a:solidFill>
              <a:srgbClr val="D802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391400" y="1371600"/>
              <a:ext cx="1600200" cy="400110"/>
            </a:xfrm>
            <a:prstGeom prst="rect">
              <a:avLst/>
            </a:prstGeom>
            <a:noFill/>
          </p:spPr>
          <p:txBody>
            <a:bodyPr wrap="square" rtlCol="0">
              <a:spAutoFit/>
            </a:bodyPr>
            <a:lstStyle/>
            <a:p>
              <a:pPr algn="ctr"/>
              <a:r>
                <a:rPr lang="en-US" sz="2000" b="1" dirty="0" smtClean="0">
                  <a:solidFill>
                    <a:schemeClr val="bg1"/>
                  </a:solidFill>
                  <a:latin typeface="Arial Narrow Bold"/>
                  <a:cs typeface="Arial Narrow Bold"/>
                </a:rPr>
                <a:t>FIGURE 1-5</a:t>
              </a:r>
              <a:endParaRPr lang="en-US" sz="2000" b="1" dirty="0">
                <a:solidFill>
                  <a:schemeClr val="bg1"/>
                </a:solidFill>
                <a:latin typeface="Arial Narrow Bold"/>
                <a:cs typeface="Arial Narrow Bold"/>
              </a:endParaRPr>
            </a:p>
          </p:txBody>
        </p:sp>
      </p:gr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smtClean="0"/>
              <a:t>Types of Economic Systems </a:t>
            </a:r>
            <a:r>
              <a:rPr lang="en-US" sz="2400" b="0" smtClean="0"/>
              <a:t>(cont’d)</a:t>
            </a:r>
          </a:p>
        </p:txBody>
      </p:sp>
      <p:sp>
        <p:nvSpPr>
          <p:cNvPr id="58370" name="Rectangle 3"/>
          <p:cNvSpPr>
            <a:spLocks noGrp="1" noChangeArrowheads="1"/>
          </p:cNvSpPr>
          <p:nvPr>
            <p:ph idx="1"/>
          </p:nvPr>
        </p:nvSpPr>
        <p:spPr/>
        <p:txBody>
          <a:bodyPr/>
          <a:lstStyle/>
          <a:p>
            <a:pPr eaLnBrk="1" hangingPunct="1"/>
            <a:r>
              <a:rPr lang="en-US" sz="2400" b="1" dirty="0" smtClean="0">
                <a:solidFill>
                  <a:srgbClr val="000000"/>
                </a:solidFill>
              </a:rPr>
              <a:t>Command economies</a:t>
            </a:r>
          </a:p>
          <a:p>
            <a:pPr lvl="1" eaLnBrk="1" hangingPunct="1">
              <a:spcAft>
                <a:spcPts val="1200"/>
              </a:spcAft>
            </a:pPr>
            <a:r>
              <a:rPr lang="en-US" sz="2000" dirty="0" smtClean="0"/>
              <a:t>Economic systems in which the government decides what will be produced, how it will be produced, who gets what is produced, and who owns and controls the major factors of production</a:t>
            </a:r>
          </a:p>
          <a:p>
            <a:pPr lvl="1" eaLnBrk="1" hangingPunct="1"/>
            <a:r>
              <a:rPr lang="en-US" sz="2000" dirty="0" smtClean="0"/>
              <a:t>Socialism</a:t>
            </a:r>
          </a:p>
          <a:p>
            <a:pPr lvl="2" eaLnBrk="1" hangingPunct="1">
              <a:lnSpc>
                <a:spcPct val="90000"/>
              </a:lnSpc>
            </a:pPr>
            <a:r>
              <a:rPr lang="en-US" sz="1800" dirty="0" smtClean="0"/>
              <a:t>Key industries (e.g., transportation, utilities, and banking) are owned and controlled by the government</a:t>
            </a:r>
          </a:p>
          <a:p>
            <a:pPr lvl="2" eaLnBrk="1" hangingPunct="1">
              <a:lnSpc>
                <a:spcPct val="90000"/>
              </a:lnSpc>
            </a:pPr>
            <a:r>
              <a:rPr lang="en-US" sz="1800" dirty="0" smtClean="0"/>
              <a:t>Small-scale private businesses may be permitted and workers may choose their own occupations</a:t>
            </a:r>
          </a:p>
          <a:p>
            <a:pPr lvl="2" eaLnBrk="1" hangingPunct="1">
              <a:lnSpc>
                <a:spcPct val="90000"/>
              </a:lnSpc>
            </a:pPr>
            <a:r>
              <a:rPr lang="en-US" sz="1800" dirty="0" smtClean="0"/>
              <a:t>Production is based on national goals, and distribution is controlled by the state</a:t>
            </a:r>
          </a:p>
          <a:p>
            <a:pPr lvl="2" eaLnBrk="1" hangingPunct="1">
              <a:lnSpc>
                <a:spcPct val="90000"/>
              </a:lnSpc>
            </a:pPr>
            <a:r>
              <a:rPr lang="en-US" sz="1800" dirty="0" smtClean="0"/>
              <a:t>Intent is the equitable distribution of income, elimination of poverty, social services to all who need them, elimination of the economic waste of capitalistic competition</a:t>
            </a:r>
          </a:p>
        </p:txBody>
      </p:sp>
      <p:sp>
        <p:nvSpPr>
          <p:cNvPr id="2" name="Slide Number Placeholder 1"/>
          <p:cNvSpPr>
            <a:spLocks noGrp="1"/>
          </p:cNvSpPr>
          <p:nvPr>
            <p:ph type="sldNum" sz="quarter" idx="4"/>
          </p:nvPr>
        </p:nvSpPr>
        <p:spPr/>
        <p:txBody>
          <a:bodyPr/>
          <a:lstStyle/>
          <a:p>
            <a:r>
              <a:rPr lang="en-US" smtClean="0">
                <a:solidFill>
                  <a:srgbClr val="2360AB">
                    <a:alpha val="62000"/>
                  </a:srgbClr>
                </a:solidFill>
              </a:rPr>
              <a:t>1 • </a:t>
            </a:r>
            <a:fld id="{EDFB93E4-638C-3348-855D-DC1780F5DC2C}" type="slidenum">
              <a:rPr lang="en-US" smtClean="0"/>
              <a:pPr/>
              <a:t>16</a:t>
            </a:fld>
            <a:endParaRPr lang="en-US" dirty="0"/>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smtClean="0"/>
              <a:t>Types of Economic Systems </a:t>
            </a:r>
            <a:r>
              <a:rPr lang="en-US" sz="2400" b="0" smtClean="0"/>
              <a:t>(cont’d)</a:t>
            </a:r>
          </a:p>
        </p:txBody>
      </p:sp>
      <p:sp>
        <p:nvSpPr>
          <p:cNvPr id="60418" name="Rectangle 3"/>
          <p:cNvSpPr>
            <a:spLocks noGrp="1" noChangeArrowheads="1"/>
          </p:cNvSpPr>
          <p:nvPr>
            <p:ph idx="1"/>
          </p:nvPr>
        </p:nvSpPr>
        <p:spPr/>
        <p:txBody>
          <a:bodyPr/>
          <a:lstStyle/>
          <a:p>
            <a:pPr eaLnBrk="1" hangingPunct="1"/>
            <a:r>
              <a:rPr lang="en-US" sz="2400" b="1" dirty="0" smtClean="0">
                <a:solidFill>
                  <a:srgbClr val="000000"/>
                </a:solidFill>
              </a:rPr>
              <a:t>Command economies </a:t>
            </a:r>
            <a:r>
              <a:rPr lang="en-US" sz="2000" dirty="0" smtClean="0">
                <a:solidFill>
                  <a:srgbClr val="000000"/>
                </a:solidFill>
              </a:rPr>
              <a:t>(cont’d)</a:t>
            </a:r>
          </a:p>
          <a:p>
            <a:pPr lvl="1" eaLnBrk="1" hangingPunct="1"/>
            <a:r>
              <a:rPr lang="en-US" sz="2400" dirty="0" smtClean="0"/>
              <a:t>Communism</a:t>
            </a:r>
          </a:p>
          <a:p>
            <a:pPr lvl="2" eaLnBrk="1" hangingPunct="1"/>
            <a:r>
              <a:rPr lang="en-US" sz="2000" dirty="0" smtClean="0"/>
              <a:t>All factors of production are owned and controlled by the government as proxy for ownership by all citizens</a:t>
            </a:r>
          </a:p>
          <a:p>
            <a:pPr lvl="2" eaLnBrk="1" hangingPunct="1"/>
            <a:r>
              <a:rPr lang="en-US" sz="2000" dirty="0" smtClean="0"/>
              <a:t>Production is based on centralized state planning to meet the needs of the state and not necessarily the needs of its citizens</a:t>
            </a:r>
          </a:p>
          <a:p>
            <a:pPr lvl="2" eaLnBrk="1" hangingPunct="1"/>
            <a:r>
              <a:rPr lang="en-US" sz="2000" dirty="0" smtClean="0"/>
              <a:t>The state dictates occupational choices and sets prices and wages</a:t>
            </a:r>
          </a:p>
          <a:p>
            <a:pPr lvl="2" eaLnBrk="1" hangingPunct="1"/>
            <a:r>
              <a:rPr lang="en-US" sz="2000" dirty="0" smtClean="0"/>
              <a:t>Intent is to create Karl Marx’s concept of a classless society where all contribute according to their ability and receive benefits according to their needs.</a:t>
            </a:r>
          </a:p>
        </p:txBody>
      </p:sp>
      <p:sp>
        <p:nvSpPr>
          <p:cNvPr id="2" name="Slide Number Placeholder 1"/>
          <p:cNvSpPr>
            <a:spLocks noGrp="1"/>
          </p:cNvSpPr>
          <p:nvPr>
            <p:ph type="sldNum" sz="quarter" idx="4"/>
          </p:nvPr>
        </p:nvSpPr>
        <p:spPr/>
        <p:txBody>
          <a:bodyPr/>
          <a:lstStyle/>
          <a:p>
            <a:r>
              <a:rPr lang="en-US" smtClean="0">
                <a:solidFill>
                  <a:srgbClr val="2360AB">
                    <a:alpha val="62000"/>
                  </a:srgbClr>
                </a:solidFill>
              </a:rPr>
              <a:t>1 • </a:t>
            </a:r>
            <a:fld id="{EDFB93E4-638C-3348-855D-DC1780F5DC2C}" type="slidenum">
              <a:rPr lang="en-US" smtClean="0"/>
              <a:pPr/>
              <a:t>17</a:t>
            </a:fld>
            <a:endParaRPr lang="en-US" dirty="0"/>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9"/>
          <p:cNvSpPr>
            <a:spLocks noGrp="1" noChangeArrowheads="1"/>
          </p:cNvSpPr>
          <p:nvPr>
            <p:ph type="title"/>
          </p:nvPr>
        </p:nvSpPr>
        <p:spPr/>
        <p:txBody>
          <a:bodyPr/>
          <a:lstStyle/>
          <a:p>
            <a:pPr eaLnBrk="1" hangingPunct="1"/>
            <a:r>
              <a:rPr lang="en-US" smtClean="0"/>
              <a:t>Measuring Economic Performance</a:t>
            </a:r>
          </a:p>
        </p:txBody>
      </p:sp>
      <p:sp>
        <p:nvSpPr>
          <p:cNvPr id="64514" name="Rectangle 10"/>
          <p:cNvSpPr>
            <a:spLocks noGrp="1" noChangeArrowheads="1"/>
          </p:cNvSpPr>
          <p:nvPr>
            <p:ph idx="1"/>
          </p:nvPr>
        </p:nvSpPr>
        <p:spPr>
          <a:xfrm>
            <a:off x="990600" y="1600200"/>
            <a:ext cx="7543800" cy="4525963"/>
          </a:xfrm>
        </p:spPr>
        <p:txBody>
          <a:bodyPr/>
          <a:lstStyle/>
          <a:p>
            <a:pPr eaLnBrk="1" hangingPunct="1"/>
            <a:r>
              <a:rPr lang="en-US" b="1" dirty="0" smtClean="0">
                <a:solidFill>
                  <a:srgbClr val="000000"/>
                </a:solidFill>
              </a:rPr>
              <a:t>Productivity</a:t>
            </a:r>
          </a:p>
          <a:p>
            <a:pPr lvl="1" eaLnBrk="1" hangingPunct="1">
              <a:spcAft>
                <a:spcPts val="1200"/>
              </a:spcAft>
            </a:pPr>
            <a:r>
              <a:rPr lang="en-US" sz="2400" dirty="0" smtClean="0">
                <a:solidFill>
                  <a:srgbClr val="000000"/>
                </a:solidFill>
              </a:rPr>
              <a:t>The average level of output per worker per hour</a:t>
            </a:r>
          </a:p>
          <a:p>
            <a:pPr eaLnBrk="1" hangingPunct="1"/>
            <a:r>
              <a:rPr lang="en-US" b="1" dirty="0" smtClean="0">
                <a:solidFill>
                  <a:srgbClr val="000000"/>
                </a:solidFill>
              </a:rPr>
              <a:t>Economic indicators</a:t>
            </a:r>
          </a:p>
          <a:p>
            <a:pPr lvl="1" eaLnBrk="1" hangingPunct="1"/>
            <a:r>
              <a:rPr lang="en-US" sz="2400" dirty="0" smtClean="0">
                <a:solidFill>
                  <a:srgbClr val="000000"/>
                </a:solidFill>
              </a:rPr>
              <a:t>Gross domestic product (GDP)</a:t>
            </a:r>
          </a:p>
          <a:p>
            <a:pPr lvl="2" eaLnBrk="1" hangingPunct="1"/>
            <a:r>
              <a:rPr lang="en-US" dirty="0" smtClean="0">
                <a:solidFill>
                  <a:srgbClr val="000000"/>
                </a:solidFill>
              </a:rPr>
              <a:t>The total value of all goods and services produced by all people within the boundaries of a country during a one-year period</a:t>
            </a:r>
          </a:p>
        </p:txBody>
      </p:sp>
      <p:sp>
        <p:nvSpPr>
          <p:cNvPr id="2" name="Slide Number Placeholder 1"/>
          <p:cNvSpPr>
            <a:spLocks noGrp="1"/>
          </p:cNvSpPr>
          <p:nvPr>
            <p:ph type="sldNum" sz="quarter" idx="4"/>
          </p:nvPr>
        </p:nvSpPr>
        <p:spPr/>
        <p:txBody>
          <a:bodyPr/>
          <a:lstStyle/>
          <a:p>
            <a:r>
              <a:rPr lang="en-US" smtClean="0">
                <a:solidFill>
                  <a:srgbClr val="2360AB">
                    <a:alpha val="62000"/>
                  </a:srgbClr>
                </a:solidFill>
              </a:rPr>
              <a:t>1 • </a:t>
            </a:r>
            <a:fld id="{EDFB93E4-638C-3348-855D-DC1780F5DC2C}" type="slidenum">
              <a:rPr lang="en-US" smtClean="0"/>
              <a:pPr/>
              <a:t>18</a:t>
            </a:fld>
            <a:endParaRPr lang="en-US" dirty="0"/>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eaLnBrk="1" hangingPunct="1"/>
            <a:r>
              <a:rPr lang="en-US" smtClean="0"/>
              <a:t>Measuring Economic Performance </a:t>
            </a:r>
            <a:r>
              <a:rPr lang="en-US" sz="2400" b="0" smtClean="0"/>
              <a:t>(cont’d)</a:t>
            </a:r>
          </a:p>
        </p:txBody>
      </p:sp>
      <p:sp>
        <p:nvSpPr>
          <p:cNvPr id="68610" name="Content Placeholder 2"/>
          <p:cNvSpPr>
            <a:spLocks noGrp="1"/>
          </p:cNvSpPr>
          <p:nvPr>
            <p:ph idx="1"/>
          </p:nvPr>
        </p:nvSpPr>
        <p:spPr>
          <a:xfrm>
            <a:off x="1066800" y="1600200"/>
            <a:ext cx="7924800" cy="4525963"/>
          </a:xfrm>
        </p:spPr>
        <p:txBody>
          <a:bodyPr/>
          <a:lstStyle/>
          <a:p>
            <a:pPr eaLnBrk="1" hangingPunct="1"/>
            <a:r>
              <a:rPr lang="en-US" b="1" dirty="0" smtClean="0"/>
              <a:t>Economic indicators </a:t>
            </a:r>
            <a:r>
              <a:rPr lang="en-US" sz="2400" dirty="0" smtClean="0"/>
              <a:t>(cont’d)</a:t>
            </a:r>
          </a:p>
          <a:p>
            <a:pPr lvl="1" eaLnBrk="1" hangingPunct="1"/>
            <a:r>
              <a:rPr lang="en-US" dirty="0" smtClean="0">
                <a:solidFill>
                  <a:srgbClr val="00709A"/>
                </a:solidFill>
              </a:rPr>
              <a:t>Inflation</a:t>
            </a:r>
          </a:p>
          <a:p>
            <a:pPr lvl="2" eaLnBrk="1" hangingPunct="1"/>
            <a:r>
              <a:rPr lang="en-US" dirty="0" smtClean="0"/>
              <a:t>A general rise in the level of prices</a:t>
            </a:r>
          </a:p>
          <a:p>
            <a:pPr lvl="1" eaLnBrk="1" hangingPunct="1"/>
            <a:r>
              <a:rPr lang="en-US" dirty="0" smtClean="0">
                <a:solidFill>
                  <a:srgbClr val="00709A"/>
                </a:solidFill>
              </a:rPr>
              <a:t>Deflation</a:t>
            </a:r>
          </a:p>
          <a:p>
            <a:pPr lvl="2" eaLnBrk="1" hangingPunct="1"/>
            <a:r>
              <a:rPr lang="en-US" dirty="0" smtClean="0"/>
              <a:t>A general decrease in the level of prices</a:t>
            </a:r>
          </a:p>
          <a:p>
            <a:pPr eaLnBrk="1" hangingPunct="1"/>
            <a:endParaRPr lang="en-US" dirty="0" smtClean="0"/>
          </a:p>
        </p:txBody>
      </p:sp>
      <p:sp>
        <p:nvSpPr>
          <p:cNvPr id="2" name="Slide Number Placeholder 1"/>
          <p:cNvSpPr>
            <a:spLocks noGrp="1"/>
          </p:cNvSpPr>
          <p:nvPr>
            <p:ph type="sldNum" sz="quarter" idx="4"/>
          </p:nvPr>
        </p:nvSpPr>
        <p:spPr/>
        <p:txBody>
          <a:bodyPr/>
          <a:lstStyle/>
          <a:p>
            <a:r>
              <a:rPr lang="en-US" smtClean="0">
                <a:solidFill>
                  <a:srgbClr val="2360AB">
                    <a:alpha val="62000"/>
                  </a:srgbClr>
                </a:solidFill>
              </a:rPr>
              <a:t>1 • </a:t>
            </a:r>
            <a:fld id="{EDFB93E4-638C-3348-855D-DC1780F5DC2C}" type="slidenum">
              <a:rPr lang="en-US" smtClean="0"/>
              <a:pPr/>
              <a:t>19</a:t>
            </a:fld>
            <a:endParaRPr lang="en-US" dirty="0"/>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8"/>
          <p:cNvSpPr>
            <a:spLocks noGrp="1" noChangeArrowheads="1"/>
          </p:cNvSpPr>
          <p:nvPr>
            <p:ph type="title"/>
          </p:nvPr>
        </p:nvSpPr>
        <p:spPr/>
        <p:txBody>
          <a:bodyPr/>
          <a:lstStyle/>
          <a:p>
            <a:r>
              <a:rPr lang="en-US" smtClean="0"/>
              <a:t>Learning Objectives</a:t>
            </a:r>
          </a:p>
        </p:txBody>
      </p:sp>
      <p:sp>
        <p:nvSpPr>
          <p:cNvPr id="17410" name="Rectangle 9"/>
          <p:cNvSpPr>
            <a:spLocks noGrp="1" noChangeArrowheads="1"/>
          </p:cNvSpPr>
          <p:nvPr>
            <p:ph idx="1"/>
          </p:nvPr>
        </p:nvSpPr>
        <p:spPr/>
        <p:txBody>
          <a:bodyPr/>
          <a:lstStyle/>
          <a:p>
            <a:pPr marL="514350" indent="-514350">
              <a:spcBef>
                <a:spcPts val="1176"/>
              </a:spcBef>
              <a:buFont typeface="+mj-ea"/>
              <a:buAutoNum type="circleNumDbPlain"/>
            </a:pPr>
            <a:r>
              <a:rPr lang="en-US" sz="2200" dirty="0" smtClean="0"/>
              <a:t>Discuss what you must do to be successful in the world of business.</a:t>
            </a:r>
          </a:p>
          <a:p>
            <a:pPr marL="514350" indent="-514350">
              <a:spcBef>
                <a:spcPts val="1176"/>
              </a:spcBef>
              <a:buFont typeface="+mj-ea"/>
              <a:buAutoNum type="circleNumDbPlain"/>
            </a:pPr>
            <a:r>
              <a:rPr lang="en-US" sz="2200" dirty="0" smtClean="0"/>
              <a:t>Define </a:t>
            </a:r>
            <a:r>
              <a:rPr lang="en-US" sz="2200" i="1" dirty="0" smtClean="0"/>
              <a:t>business</a:t>
            </a:r>
            <a:r>
              <a:rPr lang="en-US" sz="2200" dirty="0" smtClean="0"/>
              <a:t> and identify potential risks and rewards.</a:t>
            </a:r>
          </a:p>
          <a:p>
            <a:pPr marL="514350" indent="-514350">
              <a:spcBef>
                <a:spcPts val="1176"/>
              </a:spcBef>
              <a:buFont typeface="+mj-ea"/>
              <a:buAutoNum type="circleNumDbPlain"/>
            </a:pPr>
            <a:r>
              <a:rPr lang="en-US" sz="2200" dirty="0" smtClean="0"/>
              <a:t>Define </a:t>
            </a:r>
            <a:r>
              <a:rPr lang="en-US" sz="2200" i="1" dirty="0" smtClean="0"/>
              <a:t>economics</a:t>
            </a:r>
            <a:r>
              <a:rPr lang="en-US" sz="2200" dirty="0" smtClean="0"/>
              <a:t> and describe two types of economic systems: capitalism and command economy.</a:t>
            </a:r>
          </a:p>
          <a:p>
            <a:pPr marL="514350" indent="-514350">
              <a:spcBef>
                <a:spcPts val="1176"/>
              </a:spcBef>
              <a:buFont typeface="+mj-ea"/>
              <a:buAutoNum type="circleNumDbPlain"/>
            </a:pPr>
            <a:r>
              <a:rPr lang="en-US" sz="2200" dirty="0" smtClean="0"/>
              <a:t>Identify the ways to measure economic performance.</a:t>
            </a:r>
          </a:p>
          <a:p>
            <a:pPr marL="514350" indent="-514350">
              <a:spcBef>
                <a:spcPts val="1176"/>
              </a:spcBef>
              <a:buFont typeface="+mj-ea"/>
              <a:buAutoNum type="circleNumDbPlain"/>
            </a:pPr>
            <a:r>
              <a:rPr lang="en-US" sz="2200" dirty="0"/>
              <a:t>Examine the different phases in the typical business cycle</a:t>
            </a:r>
            <a:endParaRPr lang="en-US" sz="2200" dirty="0" smtClean="0"/>
          </a:p>
          <a:p>
            <a:pPr marL="514350" indent="-514350">
              <a:spcBef>
                <a:spcPts val="1176"/>
              </a:spcBef>
              <a:buFont typeface="+mj-ea"/>
              <a:buAutoNum type="circleNumDbPlain"/>
            </a:pPr>
            <a:r>
              <a:rPr lang="en-US" sz="2200" dirty="0" smtClean="0"/>
              <a:t>Outline the four types of competition.</a:t>
            </a:r>
          </a:p>
          <a:p>
            <a:pPr marL="514350" indent="-514350">
              <a:spcBef>
                <a:spcPts val="1176"/>
              </a:spcBef>
              <a:buFont typeface="+mj-ea"/>
              <a:buAutoNum type="circleNumDbPlain"/>
            </a:pPr>
            <a:r>
              <a:rPr lang="en-US" sz="2200" dirty="0" smtClean="0"/>
              <a:t>Summarize the factors that affect the business environment and the challenges that American businesses will encounter in the future.</a:t>
            </a:r>
          </a:p>
        </p:txBody>
      </p:sp>
      <p:sp>
        <p:nvSpPr>
          <p:cNvPr id="2" name="Slide Number Placeholder 1"/>
          <p:cNvSpPr>
            <a:spLocks noGrp="1"/>
          </p:cNvSpPr>
          <p:nvPr>
            <p:ph type="sldNum" sz="quarter" idx="4"/>
          </p:nvPr>
        </p:nvSpPr>
        <p:spPr/>
        <p:txBody>
          <a:bodyPr/>
          <a:lstStyle/>
          <a:p>
            <a:r>
              <a:rPr lang="en-US" dirty="0">
                <a:solidFill>
                  <a:srgbClr val="2360AB">
                    <a:alpha val="62000"/>
                  </a:srgbClr>
                </a:solidFill>
              </a:rPr>
              <a:t>1 • </a:t>
            </a:r>
            <a:fld id="{EDFB93E4-638C-3348-855D-DC1780F5DC2C}" type="slidenum">
              <a:rPr lang="en-US" smtClean="0"/>
              <a:pPr/>
              <a:t>2</a:t>
            </a:fld>
            <a:endParaRPr lang="en-US" dirty="0"/>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r>
              <a:rPr lang="en-US" smtClean="0"/>
              <a:t>Measuring Economic Performance </a:t>
            </a:r>
            <a:r>
              <a:rPr lang="en-US" sz="2400" b="0" smtClean="0"/>
              <a:t>(cont’d)</a:t>
            </a:r>
          </a:p>
        </p:txBody>
      </p:sp>
      <p:sp>
        <p:nvSpPr>
          <p:cNvPr id="69634" name="Content Placeholder 2"/>
          <p:cNvSpPr>
            <a:spLocks noGrp="1"/>
          </p:cNvSpPr>
          <p:nvPr>
            <p:ph idx="1"/>
          </p:nvPr>
        </p:nvSpPr>
        <p:spPr>
          <a:xfrm>
            <a:off x="914400" y="1447800"/>
            <a:ext cx="8229600" cy="4525963"/>
          </a:xfrm>
        </p:spPr>
        <p:txBody>
          <a:bodyPr/>
          <a:lstStyle/>
          <a:p>
            <a:pPr eaLnBrk="1" hangingPunct="1"/>
            <a:r>
              <a:rPr lang="en-US" b="1" dirty="0" smtClean="0"/>
              <a:t>Economic indicators </a:t>
            </a:r>
            <a:r>
              <a:rPr lang="en-US" sz="2400" dirty="0" smtClean="0"/>
              <a:t>(cont’d)</a:t>
            </a:r>
          </a:p>
          <a:p>
            <a:pPr lvl="1" eaLnBrk="1" hangingPunct="1"/>
            <a:r>
              <a:rPr lang="en-US" dirty="0" smtClean="0">
                <a:solidFill>
                  <a:srgbClr val="00709A"/>
                </a:solidFill>
              </a:rPr>
              <a:t>Unemployment rate</a:t>
            </a:r>
          </a:p>
          <a:p>
            <a:pPr lvl="2" eaLnBrk="1" hangingPunct="1">
              <a:spcBef>
                <a:spcPts val="600"/>
              </a:spcBef>
            </a:pPr>
            <a:r>
              <a:rPr lang="en-US" dirty="0" smtClean="0"/>
              <a:t>The percentage of a nation’s labor force unemployed at any time</a:t>
            </a:r>
          </a:p>
          <a:p>
            <a:pPr lvl="1" eaLnBrk="1" hangingPunct="1"/>
            <a:r>
              <a:rPr lang="en-US" dirty="0" smtClean="0">
                <a:solidFill>
                  <a:srgbClr val="00709A"/>
                </a:solidFill>
              </a:rPr>
              <a:t>Consumer price index (CPI)</a:t>
            </a:r>
          </a:p>
          <a:p>
            <a:pPr lvl="2" eaLnBrk="1" hangingPunct="1">
              <a:spcBef>
                <a:spcPct val="0"/>
              </a:spcBef>
              <a:spcAft>
                <a:spcPts val="600"/>
              </a:spcAft>
            </a:pPr>
            <a:r>
              <a:rPr lang="en-US" dirty="0" smtClean="0"/>
              <a:t>A monthly index that measures the changes in prices of a fixed basket of goods purchased by a typical consumer in an urban area</a:t>
            </a:r>
          </a:p>
          <a:p>
            <a:pPr lvl="1" eaLnBrk="1" hangingPunct="1"/>
            <a:r>
              <a:rPr lang="en-US" dirty="0" smtClean="0">
                <a:solidFill>
                  <a:srgbClr val="00709A"/>
                </a:solidFill>
              </a:rPr>
              <a:t>Producer price index (PPI)</a:t>
            </a:r>
          </a:p>
          <a:p>
            <a:pPr lvl="2" eaLnBrk="1" hangingPunct="1">
              <a:spcBef>
                <a:spcPct val="0"/>
              </a:spcBef>
            </a:pPr>
            <a:r>
              <a:rPr lang="en-US" dirty="0" smtClean="0"/>
              <a:t>An index that measures prices that producers receive for their finished goods</a:t>
            </a:r>
          </a:p>
          <a:p>
            <a:pPr eaLnBrk="1" hangingPunct="1"/>
            <a:endParaRPr lang="en-US" dirty="0" smtClean="0"/>
          </a:p>
        </p:txBody>
      </p:sp>
      <p:sp>
        <p:nvSpPr>
          <p:cNvPr id="2" name="Slide Number Placeholder 1"/>
          <p:cNvSpPr>
            <a:spLocks noGrp="1"/>
          </p:cNvSpPr>
          <p:nvPr>
            <p:ph type="sldNum" sz="quarter" idx="4"/>
          </p:nvPr>
        </p:nvSpPr>
        <p:spPr/>
        <p:txBody>
          <a:bodyPr/>
          <a:lstStyle/>
          <a:p>
            <a:r>
              <a:rPr lang="en-US" smtClean="0">
                <a:solidFill>
                  <a:srgbClr val="2360AB">
                    <a:alpha val="62000"/>
                  </a:srgbClr>
                </a:solidFill>
              </a:rPr>
              <a:t>1 • </a:t>
            </a:r>
            <a:fld id="{EDFB93E4-638C-3348-855D-DC1780F5DC2C}" type="slidenum">
              <a:rPr lang="en-US" smtClean="0"/>
              <a:pPr/>
              <a:t>20</a:t>
            </a:fld>
            <a:endParaRPr lang="en-US" dirty="0"/>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title"/>
          </p:nvPr>
        </p:nvSpPr>
        <p:spPr/>
        <p:txBody>
          <a:bodyPr/>
          <a:lstStyle/>
          <a:p>
            <a:pPr eaLnBrk="1" hangingPunct="1"/>
            <a:r>
              <a:rPr lang="en-US" dirty="0" smtClean="0"/>
              <a:t>Common Measures Used to Evaluate </a:t>
            </a:r>
            <a:br>
              <a:rPr lang="en-US" dirty="0" smtClean="0"/>
            </a:br>
            <a:r>
              <a:rPr lang="en-US" dirty="0" smtClean="0"/>
              <a:t>a Nation’s Economic Health</a:t>
            </a:r>
          </a:p>
        </p:txBody>
      </p:sp>
      <p:sp>
        <p:nvSpPr>
          <p:cNvPr id="72706" name="Rectangle 8"/>
          <p:cNvSpPr>
            <a:spLocks noGrp="1" noChangeArrowheads="1"/>
          </p:cNvSpPr>
          <p:nvPr>
            <p:ph idx="1"/>
          </p:nvPr>
        </p:nvSpPr>
        <p:spPr/>
        <p:txBody>
          <a:bodyPr/>
          <a:lstStyle/>
          <a:p>
            <a:pPr eaLnBrk="1" hangingPunct="1"/>
            <a:r>
              <a:rPr lang="en-US" b="1" dirty="0" smtClean="0">
                <a:solidFill>
                  <a:srgbClr val="000000"/>
                </a:solidFill>
              </a:rPr>
              <a:t>Balance of trade</a:t>
            </a:r>
          </a:p>
          <a:p>
            <a:pPr lvl="1" eaLnBrk="1" hangingPunct="1">
              <a:spcAft>
                <a:spcPts val="600"/>
              </a:spcAft>
            </a:pPr>
            <a:r>
              <a:rPr lang="en-US" dirty="0" smtClean="0">
                <a:solidFill>
                  <a:srgbClr val="000000"/>
                </a:solidFill>
              </a:rPr>
              <a:t>The total value of a nation’s exports minus                                         the total value of its imports over a specific                                    period of time</a:t>
            </a:r>
          </a:p>
          <a:p>
            <a:pPr eaLnBrk="1" hangingPunct="1"/>
            <a:r>
              <a:rPr lang="en-US" b="1" dirty="0" smtClean="0">
                <a:solidFill>
                  <a:srgbClr val="000000"/>
                </a:solidFill>
              </a:rPr>
              <a:t>Bank credit</a:t>
            </a:r>
          </a:p>
          <a:p>
            <a:pPr lvl="1" eaLnBrk="1" hangingPunct="1">
              <a:spcAft>
                <a:spcPts val="600"/>
              </a:spcAft>
            </a:pPr>
            <a:r>
              <a:rPr lang="en-US" dirty="0" smtClean="0">
                <a:solidFill>
                  <a:srgbClr val="000000"/>
                </a:solidFill>
              </a:rPr>
              <a:t>A statistic that measures the lending activity of commercial financial institutions</a:t>
            </a:r>
          </a:p>
          <a:p>
            <a:pPr eaLnBrk="1" hangingPunct="1"/>
            <a:r>
              <a:rPr lang="en-US" b="1" dirty="0" smtClean="0">
                <a:solidFill>
                  <a:srgbClr val="000000"/>
                </a:solidFill>
              </a:rPr>
              <a:t>Corporate profits</a:t>
            </a:r>
          </a:p>
          <a:p>
            <a:pPr lvl="1" eaLnBrk="1" hangingPunct="1"/>
            <a:r>
              <a:rPr lang="en-US" dirty="0" smtClean="0">
                <a:solidFill>
                  <a:srgbClr val="000000"/>
                </a:solidFill>
              </a:rPr>
              <a:t>The total amount of profits made by corporations over selected time periods</a:t>
            </a:r>
          </a:p>
        </p:txBody>
      </p:sp>
      <p:sp>
        <p:nvSpPr>
          <p:cNvPr id="2" name="Slide Number Placeholder 1"/>
          <p:cNvSpPr>
            <a:spLocks noGrp="1"/>
          </p:cNvSpPr>
          <p:nvPr>
            <p:ph type="sldNum" sz="quarter" idx="4"/>
          </p:nvPr>
        </p:nvSpPr>
        <p:spPr/>
        <p:txBody>
          <a:bodyPr/>
          <a:lstStyle/>
          <a:p>
            <a:r>
              <a:rPr lang="en-US" smtClean="0">
                <a:solidFill>
                  <a:srgbClr val="2360AB">
                    <a:alpha val="62000"/>
                  </a:srgbClr>
                </a:solidFill>
              </a:rPr>
              <a:t>1 • </a:t>
            </a:r>
            <a:fld id="{EDFB93E4-638C-3348-855D-DC1780F5DC2C}" type="slidenum">
              <a:rPr lang="en-US" smtClean="0"/>
              <a:pPr/>
              <a:t>21</a:t>
            </a:fld>
            <a:endParaRPr lang="en-US" dirty="0"/>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eaLnBrk="1" hangingPunct="1"/>
            <a:r>
              <a:rPr lang="en-US" dirty="0" smtClean="0"/>
              <a:t>Common Measures Used to Evaluate </a:t>
            </a:r>
            <a:br>
              <a:rPr lang="en-US" dirty="0" smtClean="0"/>
            </a:br>
            <a:r>
              <a:rPr lang="en-US" dirty="0" smtClean="0"/>
              <a:t>a Nation’s Economic Health </a:t>
            </a:r>
            <a:r>
              <a:rPr lang="en-US" sz="2400" b="0" dirty="0" smtClean="0"/>
              <a:t>(cont’d)</a:t>
            </a:r>
          </a:p>
        </p:txBody>
      </p:sp>
      <p:sp>
        <p:nvSpPr>
          <p:cNvPr id="74754" name="Rectangle 3"/>
          <p:cNvSpPr>
            <a:spLocks noGrp="1" noChangeArrowheads="1"/>
          </p:cNvSpPr>
          <p:nvPr>
            <p:ph idx="1"/>
          </p:nvPr>
        </p:nvSpPr>
        <p:spPr/>
        <p:txBody>
          <a:bodyPr/>
          <a:lstStyle/>
          <a:p>
            <a:pPr eaLnBrk="1" hangingPunct="1"/>
            <a:r>
              <a:rPr lang="en-US" b="1" dirty="0" smtClean="0">
                <a:solidFill>
                  <a:srgbClr val="000000"/>
                </a:solidFill>
              </a:rPr>
              <a:t>Inflation rate</a:t>
            </a:r>
          </a:p>
          <a:p>
            <a:pPr lvl="1" eaLnBrk="1" hangingPunct="1">
              <a:spcAft>
                <a:spcPts val="1200"/>
              </a:spcAft>
            </a:pPr>
            <a:r>
              <a:rPr lang="en-US" dirty="0" smtClean="0">
                <a:solidFill>
                  <a:srgbClr val="000000"/>
                </a:solidFill>
              </a:rPr>
              <a:t>An economic statistic that tracks the increase in prices of goods and services over a period of time; usually calculated on a monthly or annual basis</a:t>
            </a:r>
          </a:p>
          <a:p>
            <a:pPr eaLnBrk="1" hangingPunct="1"/>
            <a:r>
              <a:rPr lang="en-US" b="1" dirty="0" smtClean="0">
                <a:solidFill>
                  <a:srgbClr val="000000"/>
                </a:solidFill>
              </a:rPr>
              <a:t>National income</a:t>
            </a:r>
          </a:p>
          <a:p>
            <a:pPr lvl="1" eaLnBrk="1" hangingPunct="1"/>
            <a:r>
              <a:rPr lang="en-US" dirty="0" smtClean="0">
                <a:solidFill>
                  <a:srgbClr val="000000"/>
                </a:solidFill>
              </a:rPr>
              <a:t>The total income earned by various segments of the population, including employees, self-employed individuals, corporations, and other types of income</a:t>
            </a:r>
          </a:p>
          <a:p>
            <a:pPr lvl="1" eaLnBrk="1" hangingPunct="1"/>
            <a:endParaRPr lang="en-US" dirty="0" smtClean="0">
              <a:solidFill>
                <a:srgbClr val="000000"/>
              </a:solidFill>
            </a:endParaRPr>
          </a:p>
        </p:txBody>
      </p:sp>
      <p:sp>
        <p:nvSpPr>
          <p:cNvPr id="2" name="Slide Number Placeholder 1"/>
          <p:cNvSpPr>
            <a:spLocks noGrp="1"/>
          </p:cNvSpPr>
          <p:nvPr>
            <p:ph type="sldNum" sz="quarter" idx="4"/>
          </p:nvPr>
        </p:nvSpPr>
        <p:spPr/>
        <p:txBody>
          <a:bodyPr/>
          <a:lstStyle/>
          <a:p>
            <a:r>
              <a:rPr lang="en-US" smtClean="0">
                <a:solidFill>
                  <a:srgbClr val="2360AB">
                    <a:alpha val="62000"/>
                  </a:srgbClr>
                </a:solidFill>
              </a:rPr>
              <a:t>1 • </a:t>
            </a:r>
            <a:fld id="{EDFB93E4-638C-3348-855D-DC1780F5DC2C}" type="slidenum">
              <a:rPr lang="en-US" smtClean="0"/>
              <a:pPr/>
              <a:t>22</a:t>
            </a:fld>
            <a:endParaRPr lang="en-US" dirty="0"/>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normAutofit fontScale="90000"/>
          </a:bodyPr>
          <a:lstStyle/>
          <a:p>
            <a:pPr eaLnBrk="1" hangingPunct="1">
              <a:defRPr/>
            </a:pPr>
            <a:r>
              <a:rPr lang="en-US" sz="3100" dirty="0" smtClean="0"/>
              <a:t>Common Measures Used to Evaluate </a:t>
            </a:r>
            <a:br>
              <a:rPr lang="en-US" sz="3100" dirty="0" smtClean="0"/>
            </a:br>
            <a:r>
              <a:rPr lang="en-US" sz="3100" dirty="0" smtClean="0"/>
              <a:t>a Nation’s Economic Health </a:t>
            </a:r>
            <a:r>
              <a:rPr lang="en-US" sz="2700" b="0" dirty="0" smtClean="0"/>
              <a:t>(cont’d)</a:t>
            </a:r>
            <a:endParaRPr lang="en-US" sz="2700" b="0" dirty="0"/>
          </a:p>
        </p:txBody>
      </p:sp>
      <p:sp>
        <p:nvSpPr>
          <p:cNvPr id="76802" name="Rectangle 3"/>
          <p:cNvSpPr>
            <a:spLocks noGrp="1" noChangeArrowheads="1"/>
          </p:cNvSpPr>
          <p:nvPr>
            <p:ph idx="1"/>
          </p:nvPr>
        </p:nvSpPr>
        <p:spPr/>
        <p:txBody>
          <a:bodyPr/>
          <a:lstStyle/>
          <a:p>
            <a:pPr eaLnBrk="1" hangingPunct="1"/>
            <a:r>
              <a:rPr lang="en-US" b="1" dirty="0" smtClean="0">
                <a:solidFill>
                  <a:srgbClr val="000000"/>
                </a:solidFill>
                <a:cs typeface="Times New Roman" pitchFamily="18" charset="0"/>
              </a:rPr>
              <a:t>New housing starts</a:t>
            </a:r>
          </a:p>
          <a:p>
            <a:pPr lvl="1" eaLnBrk="1" hangingPunct="1"/>
            <a:r>
              <a:rPr lang="en-US" dirty="0" smtClean="0">
                <a:solidFill>
                  <a:srgbClr val="000000"/>
                </a:solidFill>
                <a:cs typeface="Times New Roman" pitchFamily="18" charset="0"/>
              </a:rPr>
              <a:t>The total number of new homes started during a specific time period</a:t>
            </a:r>
          </a:p>
          <a:p>
            <a:pPr lvl="1" eaLnBrk="1" hangingPunct="1">
              <a:buFontTx/>
              <a:buNone/>
            </a:pPr>
            <a:endParaRPr lang="en-US" dirty="0" smtClean="0">
              <a:solidFill>
                <a:srgbClr val="000000"/>
              </a:solidFill>
              <a:cs typeface="Times New Roman" pitchFamily="18" charset="0"/>
            </a:endParaRPr>
          </a:p>
          <a:p>
            <a:pPr eaLnBrk="1" hangingPunct="1"/>
            <a:r>
              <a:rPr lang="en-US" b="1" dirty="0" smtClean="0">
                <a:solidFill>
                  <a:srgbClr val="000000"/>
                </a:solidFill>
                <a:cs typeface="Times New Roman" pitchFamily="18" charset="0"/>
              </a:rPr>
              <a:t>Prime interest rate</a:t>
            </a:r>
          </a:p>
          <a:p>
            <a:pPr lvl="1" eaLnBrk="1" hangingPunct="1"/>
            <a:r>
              <a:rPr lang="en-US" dirty="0" smtClean="0">
                <a:solidFill>
                  <a:srgbClr val="000000"/>
                </a:solidFill>
                <a:cs typeface="Times New Roman" pitchFamily="18" charset="0"/>
              </a:rPr>
              <a:t>The lowest interest rate that banks charge their most creditworthy customers</a:t>
            </a:r>
          </a:p>
        </p:txBody>
      </p:sp>
      <p:sp>
        <p:nvSpPr>
          <p:cNvPr id="2" name="Slide Number Placeholder 1"/>
          <p:cNvSpPr>
            <a:spLocks noGrp="1"/>
          </p:cNvSpPr>
          <p:nvPr>
            <p:ph type="sldNum" sz="quarter" idx="4"/>
          </p:nvPr>
        </p:nvSpPr>
        <p:spPr/>
        <p:txBody>
          <a:bodyPr/>
          <a:lstStyle/>
          <a:p>
            <a:r>
              <a:rPr lang="en-US" smtClean="0">
                <a:solidFill>
                  <a:srgbClr val="2360AB">
                    <a:alpha val="62000"/>
                  </a:srgbClr>
                </a:solidFill>
              </a:rPr>
              <a:t>1 • </a:t>
            </a:r>
            <a:fld id="{EDFB93E4-638C-3348-855D-DC1780F5DC2C}" type="slidenum">
              <a:rPr lang="en-US" smtClean="0"/>
              <a:pPr/>
              <a:t>23</a:t>
            </a:fld>
            <a:endParaRPr lang="en-US" dirty="0"/>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5"/>
          <p:cNvSpPr>
            <a:spLocks noGrp="1" noChangeArrowheads="1"/>
          </p:cNvSpPr>
          <p:nvPr>
            <p:ph type="title"/>
          </p:nvPr>
        </p:nvSpPr>
        <p:spPr/>
        <p:txBody>
          <a:bodyPr/>
          <a:lstStyle/>
          <a:p>
            <a:pPr eaLnBrk="1" hangingPunct="1"/>
            <a:r>
              <a:rPr lang="en-US" smtClean="0"/>
              <a:t>The Business Cycle</a:t>
            </a:r>
          </a:p>
        </p:txBody>
      </p:sp>
      <p:sp>
        <p:nvSpPr>
          <p:cNvPr id="78850" name="Rectangle 6"/>
          <p:cNvSpPr>
            <a:spLocks noGrp="1" noChangeArrowheads="1"/>
          </p:cNvSpPr>
          <p:nvPr>
            <p:ph idx="1"/>
          </p:nvPr>
        </p:nvSpPr>
        <p:spPr>
          <a:xfrm>
            <a:off x="838200" y="1524000"/>
            <a:ext cx="8153400" cy="4800600"/>
          </a:xfrm>
        </p:spPr>
        <p:txBody>
          <a:bodyPr/>
          <a:lstStyle/>
          <a:p>
            <a:pPr eaLnBrk="1" hangingPunct="1"/>
            <a:r>
              <a:rPr lang="en-US" dirty="0" smtClean="0"/>
              <a:t>The recurrence of periods of growth and recession in a nation’s economic activity</a:t>
            </a:r>
          </a:p>
          <a:p>
            <a:pPr lvl="1" eaLnBrk="1" hangingPunct="1"/>
            <a:r>
              <a:rPr lang="en-US" dirty="0" smtClean="0">
                <a:solidFill>
                  <a:srgbClr val="00709A"/>
                </a:solidFill>
              </a:rPr>
              <a:t>Recession</a:t>
            </a:r>
          </a:p>
          <a:p>
            <a:pPr lvl="2" eaLnBrk="1" hangingPunct="1">
              <a:lnSpc>
                <a:spcPct val="90000"/>
              </a:lnSpc>
            </a:pPr>
            <a:r>
              <a:rPr lang="en-US" dirty="0" smtClean="0"/>
              <a:t>Two or more consecutive three-month periods of decline in a country’s gross domestic product</a:t>
            </a:r>
          </a:p>
          <a:p>
            <a:pPr lvl="1" eaLnBrk="1" hangingPunct="1"/>
            <a:r>
              <a:rPr lang="en-US" dirty="0" smtClean="0">
                <a:solidFill>
                  <a:srgbClr val="00709A"/>
                </a:solidFill>
              </a:rPr>
              <a:t>Depression</a:t>
            </a:r>
          </a:p>
          <a:p>
            <a:pPr lvl="2" eaLnBrk="1" hangingPunct="1">
              <a:lnSpc>
                <a:spcPct val="90000"/>
              </a:lnSpc>
            </a:pPr>
            <a:r>
              <a:rPr lang="en-US" dirty="0" smtClean="0"/>
              <a:t>A severe recession that lasts longer than a recession</a:t>
            </a:r>
          </a:p>
          <a:p>
            <a:pPr lvl="1" eaLnBrk="1" hangingPunct="1"/>
            <a:r>
              <a:rPr lang="en-US" dirty="0" smtClean="0">
                <a:solidFill>
                  <a:srgbClr val="00709A"/>
                </a:solidFill>
              </a:rPr>
              <a:t>Monetary policies</a:t>
            </a:r>
          </a:p>
          <a:p>
            <a:pPr lvl="2" eaLnBrk="1" hangingPunct="1">
              <a:lnSpc>
                <a:spcPct val="90000"/>
              </a:lnSpc>
            </a:pPr>
            <a:r>
              <a:rPr lang="en-US" dirty="0" smtClean="0"/>
              <a:t>Federal Reserve decisions that determine the size </a:t>
            </a:r>
            <a:br>
              <a:rPr lang="en-US" dirty="0" smtClean="0"/>
            </a:br>
            <a:r>
              <a:rPr lang="en-US" dirty="0" smtClean="0"/>
              <a:t>of the supply of money in the nation and the level </a:t>
            </a:r>
            <a:br>
              <a:rPr lang="en-US" dirty="0" smtClean="0"/>
            </a:br>
            <a:r>
              <a:rPr lang="en-US" dirty="0" smtClean="0"/>
              <a:t>of interest rates</a:t>
            </a:r>
          </a:p>
        </p:txBody>
      </p:sp>
      <p:sp>
        <p:nvSpPr>
          <p:cNvPr id="2" name="Slide Number Placeholder 1"/>
          <p:cNvSpPr>
            <a:spLocks noGrp="1"/>
          </p:cNvSpPr>
          <p:nvPr>
            <p:ph type="sldNum" sz="quarter" idx="4"/>
          </p:nvPr>
        </p:nvSpPr>
        <p:spPr/>
        <p:txBody>
          <a:bodyPr/>
          <a:lstStyle/>
          <a:p>
            <a:r>
              <a:rPr lang="en-US" smtClean="0">
                <a:solidFill>
                  <a:srgbClr val="2360AB">
                    <a:alpha val="62000"/>
                  </a:srgbClr>
                </a:solidFill>
              </a:rPr>
              <a:t>1 • </a:t>
            </a:r>
            <a:fld id="{EDFB93E4-638C-3348-855D-DC1780F5DC2C}" type="slidenum">
              <a:rPr lang="en-US" smtClean="0"/>
              <a:pPr/>
              <a:t>24</a:t>
            </a:fld>
            <a:endParaRPr lang="en-US" dirty="0"/>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pPr eaLnBrk="1" hangingPunct="1"/>
            <a:r>
              <a:rPr lang="en-US" smtClean="0"/>
              <a:t>The Business Cycle </a:t>
            </a:r>
            <a:r>
              <a:rPr lang="en-US" sz="2400" b="0" smtClean="0"/>
              <a:t>(cont’d)</a:t>
            </a:r>
          </a:p>
        </p:txBody>
      </p:sp>
      <p:sp>
        <p:nvSpPr>
          <p:cNvPr id="80898" name="Rectangle 3"/>
          <p:cNvSpPr>
            <a:spLocks noGrp="1" noChangeArrowheads="1"/>
          </p:cNvSpPr>
          <p:nvPr>
            <p:ph idx="1"/>
          </p:nvPr>
        </p:nvSpPr>
        <p:spPr>
          <a:xfrm>
            <a:off x="914400" y="1600200"/>
            <a:ext cx="7620000" cy="4525963"/>
          </a:xfrm>
        </p:spPr>
        <p:txBody>
          <a:bodyPr/>
          <a:lstStyle/>
          <a:p>
            <a:pPr eaLnBrk="1" hangingPunct="1"/>
            <a:r>
              <a:rPr lang="en-US" b="1" dirty="0" smtClean="0">
                <a:solidFill>
                  <a:srgbClr val="000000"/>
                </a:solidFill>
              </a:rPr>
              <a:t>Fiscal policy</a:t>
            </a:r>
          </a:p>
          <a:p>
            <a:pPr lvl="1" eaLnBrk="1" hangingPunct="1">
              <a:spcAft>
                <a:spcPts val="600"/>
              </a:spcAft>
            </a:pPr>
            <a:r>
              <a:rPr lang="en-US" sz="2400" dirty="0" smtClean="0">
                <a:solidFill>
                  <a:srgbClr val="000000"/>
                </a:solidFill>
              </a:rPr>
              <a:t>Government influence on the amount of </a:t>
            </a:r>
            <a:br>
              <a:rPr lang="en-US" sz="2400" dirty="0" smtClean="0">
                <a:solidFill>
                  <a:srgbClr val="000000"/>
                </a:solidFill>
              </a:rPr>
            </a:br>
            <a:r>
              <a:rPr lang="en-US" sz="2400" dirty="0" smtClean="0">
                <a:solidFill>
                  <a:srgbClr val="000000"/>
                </a:solidFill>
              </a:rPr>
              <a:t>savings and expenditures; accomplished by altering the tax structure and by changing the levels of government spending</a:t>
            </a:r>
          </a:p>
          <a:p>
            <a:pPr eaLnBrk="1" hangingPunct="1"/>
            <a:r>
              <a:rPr lang="en-US" b="1" dirty="0" smtClean="0">
                <a:solidFill>
                  <a:srgbClr val="000000"/>
                </a:solidFill>
              </a:rPr>
              <a:t>Federal deficit</a:t>
            </a:r>
          </a:p>
          <a:p>
            <a:pPr lvl="1" eaLnBrk="1" hangingPunct="1">
              <a:spcAft>
                <a:spcPts val="600"/>
              </a:spcAft>
            </a:pPr>
            <a:r>
              <a:rPr lang="en-US" sz="2400" dirty="0" smtClean="0">
                <a:solidFill>
                  <a:srgbClr val="000000"/>
                </a:solidFill>
              </a:rPr>
              <a:t>A shortfall created when the federal government spends more in a fiscal year than it receives</a:t>
            </a:r>
          </a:p>
          <a:p>
            <a:pPr eaLnBrk="1" hangingPunct="1"/>
            <a:r>
              <a:rPr lang="en-US" b="1" dirty="0" smtClean="0">
                <a:solidFill>
                  <a:srgbClr val="000000"/>
                </a:solidFill>
              </a:rPr>
              <a:t>National debt</a:t>
            </a:r>
          </a:p>
          <a:p>
            <a:pPr lvl="1" eaLnBrk="1" hangingPunct="1"/>
            <a:r>
              <a:rPr lang="en-US" sz="2400" dirty="0" smtClean="0">
                <a:solidFill>
                  <a:srgbClr val="000000"/>
                </a:solidFill>
              </a:rPr>
              <a:t>The total of all federal deficits</a:t>
            </a:r>
          </a:p>
        </p:txBody>
      </p:sp>
      <p:sp>
        <p:nvSpPr>
          <p:cNvPr id="2" name="Slide Number Placeholder 1"/>
          <p:cNvSpPr>
            <a:spLocks noGrp="1"/>
          </p:cNvSpPr>
          <p:nvPr>
            <p:ph type="sldNum" sz="quarter" idx="4"/>
          </p:nvPr>
        </p:nvSpPr>
        <p:spPr/>
        <p:txBody>
          <a:bodyPr/>
          <a:lstStyle/>
          <a:p>
            <a:r>
              <a:rPr lang="en-US" smtClean="0">
                <a:solidFill>
                  <a:srgbClr val="2360AB">
                    <a:alpha val="62000"/>
                  </a:srgbClr>
                </a:solidFill>
              </a:rPr>
              <a:t>1 • </a:t>
            </a:r>
            <a:fld id="{EDFB93E4-638C-3348-855D-DC1780F5DC2C}" type="slidenum">
              <a:rPr lang="en-US" smtClean="0"/>
              <a:pPr/>
              <a:t>25</a:t>
            </a:fld>
            <a:endParaRPr lang="en-US" dirty="0"/>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eaLnBrk="1" hangingPunct="1"/>
            <a:r>
              <a:rPr lang="en-US" smtClean="0"/>
              <a:t>Types of Competition</a:t>
            </a:r>
          </a:p>
        </p:txBody>
      </p:sp>
      <p:sp>
        <p:nvSpPr>
          <p:cNvPr id="82946" name="Rectangle 3"/>
          <p:cNvSpPr>
            <a:spLocks noGrp="1" noChangeArrowheads="1"/>
          </p:cNvSpPr>
          <p:nvPr>
            <p:ph idx="1"/>
          </p:nvPr>
        </p:nvSpPr>
        <p:spPr>
          <a:xfrm>
            <a:off x="762000" y="1524000"/>
            <a:ext cx="8077200" cy="4525963"/>
          </a:xfrm>
        </p:spPr>
        <p:txBody>
          <a:bodyPr/>
          <a:lstStyle/>
          <a:p>
            <a:pPr eaLnBrk="1" hangingPunct="1">
              <a:spcAft>
                <a:spcPts val="1200"/>
              </a:spcAft>
            </a:pPr>
            <a:r>
              <a:rPr lang="en-US" b="1" dirty="0" smtClean="0">
                <a:solidFill>
                  <a:srgbClr val="000000"/>
                </a:solidFill>
              </a:rPr>
              <a:t>Rivalry among businesses for sales </a:t>
            </a:r>
            <a:br>
              <a:rPr lang="en-US" b="1" dirty="0" smtClean="0">
                <a:solidFill>
                  <a:srgbClr val="000000"/>
                </a:solidFill>
              </a:rPr>
            </a:br>
            <a:r>
              <a:rPr lang="en-US" b="1" dirty="0" smtClean="0">
                <a:solidFill>
                  <a:srgbClr val="000000"/>
                </a:solidFill>
              </a:rPr>
              <a:t>to potential customers</a:t>
            </a:r>
          </a:p>
          <a:p>
            <a:pPr eaLnBrk="1" hangingPunct="1"/>
            <a:r>
              <a:rPr lang="en-US" b="1" dirty="0" smtClean="0">
                <a:solidFill>
                  <a:srgbClr val="000000"/>
                </a:solidFill>
              </a:rPr>
              <a:t>Perfect (or pure) competition</a:t>
            </a:r>
          </a:p>
          <a:p>
            <a:pPr lvl="1" eaLnBrk="1" hangingPunct="1"/>
            <a:r>
              <a:rPr lang="en-US" sz="2400" dirty="0" smtClean="0">
                <a:solidFill>
                  <a:srgbClr val="000000"/>
                </a:solidFill>
              </a:rPr>
              <a:t>The market situation in which there are many buyers and sellers of a product, and no single buyer or seller is powerful enough to affect the price of that product</a:t>
            </a:r>
          </a:p>
          <a:p>
            <a:pPr lvl="2" eaLnBrk="1" hangingPunct="1">
              <a:lnSpc>
                <a:spcPct val="90000"/>
              </a:lnSpc>
            </a:pPr>
            <a:r>
              <a:rPr lang="en-US" sz="2000" b="1" dirty="0" smtClean="0">
                <a:solidFill>
                  <a:srgbClr val="000000"/>
                </a:solidFill>
              </a:rPr>
              <a:t>Supply:</a:t>
            </a:r>
            <a:r>
              <a:rPr lang="en-US" sz="2000" dirty="0" smtClean="0">
                <a:solidFill>
                  <a:srgbClr val="000000"/>
                </a:solidFill>
              </a:rPr>
              <a:t> The quantity of a product that producers are willing to sell at each of various prices</a:t>
            </a:r>
          </a:p>
          <a:p>
            <a:pPr lvl="2" eaLnBrk="1" hangingPunct="1">
              <a:lnSpc>
                <a:spcPct val="90000"/>
              </a:lnSpc>
            </a:pPr>
            <a:r>
              <a:rPr lang="en-US" sz="2000" b="1" dirty="0" smtClean="0">
                <a:solidFill>
                  <a:srgbClr val="000000"/>
                </a:solidFill>
              </a:rPr>
              <a:t>Demand:</a:t>
            </a:r>
            <a:r>
              <a:rPr lang="en-US" sz="2000" dirty="0" smtClean="0">
                <a:solidFill>
                  <a:srgbClr val="000000"/>
                </a:solidFill>
              </a:rPr>
              <a:t> The quantity of a product that buyers are willing to purchase at each of various prices</a:t>
            </a:r>
          </a:p>
          <a:p>
            <a:pPr lvl="2" eaLnBrk="1" hangingPunct="1">
              <a:lnSpc>
                <a:spcPct val="90000"/>
              </a:lnSpc>
            </a:pPr>
            <a:r>
              <a:rPr lang="en-US" sz="2000" b="1" dirty="0" smtClean="0">
                <a:solidFill>
                  <a:srgbClr val="000000"/>
                </a:solidFill>
              </a:rPr>
              <a:t>Market Price (Equilibrium):</a:t>
            </a:r>
            <a:r>
              <a:rPr lang="en-US" sz="2000" dirty="0" smtClean="0">
                <a:solidFill>
                  <a:srgbClr val="000000"/>
                </a:solidFill>
              </a:rPr>
              <a:t> The price at which the quantity demanded is exactly equal to the quantity supplied</a:t>
            </a:r>
          </a:p>
        </p:txBody>
      </p:sp>
      <p:sp>
        <p:nvSpPr>
          <p:cNvPr id="2" name="Slide Number Placeholder 1"/>
          <p:cNvSpPr>
            <a:spLocks noGrp="1"/>
          </p:cNvSpPr>
          <p:nvPr>
            <p:ph type="sldNum" sz="quarter" idx="4"/>
          </p:nvPr>
        </p:nvSpPr>
        <p:spPr/>
        <p:txBody>
          <a:bodyPr/>
          <a:lstStyle/>
          <a:p>
            <a:r>
              <a:rPr lang="en-US" smtClean="0">
                <a:solidFill>
                  <a:srgbClr val="2360AB">
                    <a:alpha val="62000"/>
                  </a:srgbClr>
                </a:solidFill>
              </a:rPr>
              <a:t>1 • </a:t>
            </a:r>
            <a:fld id="{EDFB93E4-638C-3348-855D-DC1780F5DC2C}" type="slidenum">
              <a:rPr lang="en-US" smtClean="0"/>
              <a:pPr/>
              <a:t>26</a:t>
            </a:fld>
            <a:endParaRPr lang="en-US" dirty="0"/>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43000" y="1369484"/>
            <a:ext cx="1600200" cy="457200"/>
            <a:chOff x="7391400" y="1363134"/>
            <a:chExt cx="1600200" cy="457200"/>
          </a:xfrm>
        </p:grpSpPr>
        <p:sp>
          <p:nvSpPr>
            <p:cNvPr id="10" name="Round Same Side Corner Rectangle 9"/>
            <p:cNvSpPr/>
            <p:nvPr/>
          </p:nvSpPr>
          <p:spPr>
            <a:xfrm>
              <a:off x="7391400" y="1363134"/>
              <a:ext cx="1600200" cy="457200"/>
            </a:xfrm>
            <a:prstGeom prst="round2SameRect">
              <a:avLst/>
            </a:prstGeom>
            <a:solidFill>
              <a:srgbClr val="D802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391400" y="1371600"/>
              <a:ext cx="1600200" cy="400110"/>
            </a:xfrm>
            <a:prstGeom prst="rect">
              <a:avLst/>
            </a:prstGeom>
            <a:noFill/>
          </p:spPr>
          <p:txBody>
            <a:bodyPr wrap="square" rtlCol="0">
              <a:spAutoFit/>
            </a:bodyPr>
            <a:lstStyle/>
            <a:p>
              <a:pPr algn="ctr"/>
              <a:r>
                <a:rPr lang="en-US" sz="2000" b="1" dirty="0" smtClean="0">
                  <a:solidFill>
                    <a:schemeClr val="bg1"/>
                  </a:solidFill>
                  <a:latin typeface="Arial Narrow Bold"/>
                  <a:cs typeface="Arial Narrow Bold"/>
                </a:rPr>
                <a:t>FIGURE 1-7</a:t>
              </a:r>
              <a:endParaRPr lang="en-US" sz="2000" b="1" dirty="0">
                <a:solidFill>
                  <a:schemeClr val="bg1"/>
                </a:solidFill>
                <a:latin typeface="Arial Narrow Bold"/>
                <a:cs typeface="Arial Narrow Bold"/>
              </a:endParaRPr>
            </a:p>
          </p:txBody>
        </p:sp>
      </p:grpSp>
      <p:sp>
        <p:nvSpPr>
          <p:cNvPr id="12" name="Rectangle 11"/>
          <p:cNvSpPr/>
          <p:nvPr/>
        </p:nvSpPr>
        <p:spPr>
          <a:xfrm>
            <a:off x="1143000" y="1828800"/>
            <a:ext cx="6858000" cy="46482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993" name="Rectangle 57"/>
          <p:cNvSpPr>
            <a:spLocks noGrp="1" noChangeArrowheads="1"/>
          </p:cNvSpPr>
          <p:nvPr>
            <p:ph type="title"/>
          </p:nvPr>
        </p:nvSpPr>
        <p:spPr/>
        <p:txBody>
          <a:bodyPr/>
          <a:lstStyle/>
          <a:p>
            <a:pPr eaLnBrk="1" hangingPunct="1"/>
            <a:r>
              <a:rPr lang="en-US" smtClean="0"/>
              <a:t>Supply Curve and Demand Curve</a:t>
            </a:r>
          </a:p>
        </p:txBody>
      </p:sp>
      <p:pic>
        <p:nvPicPr>
          <p:cNvPr id="84995" name="Content Placeholder 7" descr="Figure1-7.png"/>
          <p:cNvPicPr>
            <a:picLocks noGrp="1" noChangeAspect="1"/>
          </p:cNvPicPr>
          <p:nvPr>
            <p:ph idx="1"/>
          </p:nvPr>
        </p:nvPicPr>
        <p:blipFill>
          <a:blip r:embed="rId3" cstate="print"/>
          <a:srcRect l="11501" t="10101" r="2518" b="4034"/>
          <a:stretch>
            <a:fillRect/>
          </a:stretch>
        </p:blipFill>
        <p:spPr>
          <a:xfrm>
            <a:off x="1524000" y="1912937"/>
            <a:ext cx="5895975" cy="4487863"/>
          </a:xfrm>
        </p:spPr>
      </p:pic>
      <p:sp>
        <p:nvSpPr>
          <p:cNvPr id="2" name="Slide Number Placeholder 1"/>
          <p:cNvSpPr>
            <a:spLocks noGrp="1"/>
          </p:cNvSpPr>
          <p:nvPr>
            <p:ph type="sldNum" sz="quarter" idx="4"/>
          </p:nvPr>
        </p:nvSpPr>
        <p:spPr/>
        <p:txBody>
          <a:bodyPr/>
          <a:lstStyle/>
          <a:p>
            <a:r>
              <a:rPr lang="en-US" smtClean="0">
                <a:solidFill>
                  <a:srgbClr val="2360AB">
                    <a:alpha val="62000"/>
                  </a:srgbClr>
                </a:solidFill>
              </a:rPr>
              <a:t>1 • </a:t>
            </a:r>
            <a:fld id="{EDFB93E4-638C-3348-855D-DC1780F5DC2C}" type="slidenum">
              <a:rPr lang="en-US" smtClean="0"/>
              <a:pPr/>
              <a:t>27</a:t>
            </a:fld>
            <a:endParaRPr lang="en-US" dirty="0"/>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5"/>
          <p:cNvSpPr>
            <a:spLocks noGrp="1" noChangeArrowheads="1"/>
          </p:cNvSpPr>
          <p:nvPr>
            <p:ph type="title"/>
          </p:nvPr>
        </p:nvSpPr>
        <p:spPr/>
        <p:txBody>
          <a:bodyPr/>
          <a:lstStyle/>
          <a:p>
            <a:pPr eaLnBrk="1" hangingPunct="1"/>
            <a:r>
              <a:rPr lang="en-US" smtClean="0"/>
              <a:t>Types of Competition </a:t>
            </a:r>
            <a:r>
              <a:rPr lang="en-US" sz="2400" b="0" smtClean="0"/>
              <a:t>(cont’d)</a:t>
            </a:r>
          </a:p>
        </p:txBody>
      </p:sp>
      <p:sp>
        <p:nvSpPr>
          <p:cNvPr id="87042" name="Rectangle 6"/>
          <p:cNvSpPr>
            <a:spLocks noGrp="1" noChangeArrowheads="1"/>
          </p:cNvSpPr>
          <p:nvPr>
            <p:ph idx="1"/>
          </p:nvPr>
        </p:nvSpPr>
        <p:spPr/>
        <p:txBody>
          <a:bodyPr/>
          <a:lstStyle/>
          <a:p>
            <a:pPr eaLnBrk="1" hangingPunct="1"/>
            <a:r>
              <a:rPr lang="en-US" b="1" dirty="0" smtClean="0">
                <a:solidFill>
                  <a:srgbClr val="000000"/>
                </a:solidFill>
              </a:rPr>
              <a:t>Monopolistic competition</a:t>
            </a:r>
          </a:p>
          <a:p>
            <a:pPr lvl="1" eaLnBrk="1" hangingPunct="1">
              <a:spcAft>
                <a:spcPts val="1200"/>
              </a:spcAft>
            </a:pPr>
            <a:r>
              <a:rPr lang="en-US" dirty="0" smtClean="0">
                <a:solidFill>
                  <a:srgbClr val="000000"/>
                </a:solidFill>
              </a:rPr>
              <a:t>A market situation where there are many buyers along with a relatively larger number of sellers who differentiate their products from the products of competitors</a:t>
            </a:r>
          </a:p>
          <a:p>
            <a:pPr lvl="1" eaLnBrk="1" hangingPunct="1"/>
            <a:r>
              <a:rPr lang="en-US" dirty="0" smtClean="0">
                <a:solidFill>
                  <a:srgbClr val="000000"/>
                </a:solidFill>
              </a:rPr>
              <a:t>Product differentiation</a:t>
            </a:r>
          </a:p>
          <a:p>
            <a:pPr lvl="2" eaLnBrk="1" hangingPunct="1"/>
            <a:r>
              <a:rPr lang="en-US" dirty="0" smtClean="0">
                <a:solidFill>
                  <a:srgbClr val="000000"/>
                </a:solidFill>
              </a:rPr>
              <a:t>The process of developing and promoting differences between one’s products and all similar products</a:t>
            </a:r>
          </a:p>
        </p:txBody>
      </p:sp>
      <p:sp>
        <p:nvSpPr>
          <p:cNvPr id="2" name="Slide Number Placeholder 1"/>
          <p:cNvSpPr>
            <a:spLocks noGrp="1"/>
          </p:cNvSpPr>
          <p:nvPr>
            <p:ph type="sldNum" sz="quarter" idx="4"/>
          </p:nvPr>
        </p:nvSpPr>
        <p:spPr/>
        <p:txBody>
          <a:bodyPr/>
          <a:lstStyle/>
          <a:p>
            <a:r>
              <a:rPr lang="en-US" smtClean="0">
                <a:solidFill>
                  <a:srgbClr val="2360AB">
                    <a:alpha val="62000"/>
                  </a:srgbClr>
                </a:solidFill>
              </a:rPr>
              <a:t>1 • </a:t>
            </a:r>
            <a:fld id="{EDFB93E4-638C-3348-855D-DC1780F5DC2C}" type="slidenum">
              <a:rPr lang="en-US" smtClean="0"/>
              <a:pPr/>
              <a:t>28</a:t>
            </a:fld>
            <a:endParaRPr lang="en-US" dirty="0"/>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0"/>
          <p:cNvSpPr>
            <a:spLocks noGrp="1" noChangeArrowheads="1"/>
          </p:cNvSpPr>
          <p:nvPr>
            <p:ph type="title"/>
          </p:nvPr>
        </p:nvSpPr>
        <p:spPr/>
        <p:txBody>
          <a:bodyPr/>
          <a:lstStyle/>
          <a:p>
            <a:pPr eaLnBrk="1" hangingPunct="1"/>
            <a:r>
              <a:rPr lang="en-US" smtClean="0"/>
              <a:t>Types of Competition </a:t>
            </a:r>
            <a:r>
              <a:rPr lang="en-US" sz="2400" b="0" smtClean="0"/>
              <a:t>(cont’d)</a:t>
            </a:r>
          </a:p>
        </p:txBody>
      </p:sp>
      <p:sp>
        <p:nvSpPr>
          <p:cNvPr id="89090" name="Rectangle 11"/>
          <p:cNvSpPr>
            <a:spLocks noGrp="1" noChangeArrowheads="1"/>
          </p:cNvSpPr>
          <p:nvPr>
            <p:ph idx="1"/>
          </p:nvPr>
        </p:nvSpPr>
        <p:spPr>
          <a:xfrm>
            <a:off x="990600" y="1600200"/>
            <a:ext cx="7772400" cy="4525963"/>
          </a:xfrm>
        </p:spPr>
        <p:txBody>
          <a:bodyPr/>
          <a:lstStyle/>
          <a:p>
            <a:pPr eaLnBrk="1" hangingPunct="1"/>
            <a:r>
              <a:rPr lang="en-US" b="1" dirty="0" smtClean="0">
                <a:solidFill>
                  <a:srgbClr val="000000"/>
                </a:solidFill>
              </a:rPr>
              <a:t>Oligopoly</a:t>
            </a:r>
          </a:p>
          <a:p>
            <a:pPr lvl="1" eaLnBrk="1" hangingPunct="1"/>
            <a:r>
              <a:rPr lang="en-US" sz="2400" dirty="0" smtClean="0">
                <a:solidFill>
                  <a:srgbClr val="000000"/>
                </a:solidFill>
              </a:rPr>
              <a:t>A market situation (or industry) in which there are few sellers</a:t>
            </a:r>
          </a:p>
          <a:p>
            <a:pPr lvl="2" eaLnBrk="1" hangingPunct="1">
              <a:lnSpc>
                <a:spcPct val="90000"/>
              </a:lnSpc>
              <a:spcAft>
                <a:spcPts val="600"/>
              </a:spcAft>
            </a:pPr>
            <a:r>
              <a:rPr lang="en-US" sz="2000" dirty="0" smtClean="0">
                <a:solidFill>
                  <a:srgbClr val="000000"/>
                </a:solidFill>
              </a:rPr>
              <a:t>E.g., automobile manufacturers, car rental agencies, </a:t>
            </a:r>
            <a:br>
              <a:rPr lang="en-US" sz="2000" dirty="0" smtClean="0">
                <a:solidFill>
                  <a:srgbClr val="000000"/>
                </a:solidFill>
              </a:rPr>
            </a:br>
            <a:r>
              <a:rPr lang="en-US" sz="2000" dirty="0" smtClean="0">
                <a:solidFill>
                  <a:srgbClr val="000000"/>
                </a:solidFill>
              </a:rPr>
              <a:t>and farm implement industries</a:t>
            </a:r>
          </a:p>
          <a:p>
            <a:pPr lvl="1" eaLnBrk="1" hangingPunct="1">
              <a:spcAft>
                <a:spcPts val="600"/>
              </a:spcAft>
            </a:pPr>
            <a:r>
              <a:rPr lang="en-US" sz="2400" dirty="0" smtClean="0">
                <a:solidFill>
                  <a:srgbClr val="000000"/>
                </a:solidFill>
              </a:rPr>
              <a:t>Sizable investments are required to enter into </a:t>
            </a:r>
            <a:br>
              <a:rPr lang="en-US" sz="2400" dirty="0" smtClean="0">
                <a:solidFill>
                  <a:srgbClr val="000000"/>
                </a:solidFill>
              </a:rPr>
            </a:br>
            <a:r>
              <a:rPr lang="en-US" sz="2400" dirty="0" smtClean="0">
                <a:solidFill>
                  <a:srgbClr val="000000"/>
                </a:solidFill>
              </a:rPr>
              <a:t>the market</a:t>
            </a:r>
          </a:p>
          <a:p>
            <a:pPr lvl="1" eaLnBrk="1" hangingPunct="1">
              <a:spcAft>
                <a:spcPts val="600"/>
              </a:spcAft>
            </a:pPr>
            <a:r>
              <a:rPr lang="en-US" sz="2400" dirty="0" smtClean="0">
                <a:solidFill>
                  <a:srgbClr val="000000"/>
                </a:solidFill>
              </a:rPr>
              <a:t>Each seller has considerable control over price</a:t>
            </a:r>
          </a:p>
          <a:p>
            <a:pPr lvl="1" eaLnBrk="1" hangingPunct="1"/>
            <a:r>
              <a:rPr lang="en-US" sz="2400" dirty="0" smtClean="0">
                <a:solidFill>
                  <a:srgbClr val="000000"/>
                </a:solidFill>
              </a:rPr>
              <a:t>The market actions of one seller can have a strong effect on competitors</a:t>
            </a:r>
          </a:p>
        </p:txBody>
      </p:sp>
      <p:sp>
        <p:nvSpPr>
          <p:cNvPr id="2" name="Slide Number Placeholder 1"/>
          <p:cNvSpPr>
            <a:spLocks noGrp="1"/>
          </p:cNvSpPr>
          <p:nvPr>
            <p:ph type="sldNum" sz="quarter" idx="4"/>
          </p:nvPr>
        </p:nvSpPr>
        <p:spPr/>
        <p:txBody>
          <a:bodyPr/>
          <a:lstStyle/>
          <a:p>
            <a:r>
              <a:rPr lang="en-US" smtClean="0">
                <a:solidFill>
                  <a:srgbClr val="2360AB">
                    <a:alpha val="62000"/>
                  </a:srgbClr>
                </a:solidFill>
              </a:rPr>
              <a:t>1 • </a:t>
            </a:r>
            <a:fld id="{EDFB93E4-638C-3348-855D-DC1780F5DC2C}" type="slidenum">
              <a:rPr lang="en-US" smtClean="0"/>
              <a:pPr/>
              <a:t>29</a:t>
            </a:fld>
            <a:endParaRPr lang="en-US" dirty="0"/>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Introduction</a:t>
            </a:r>
          </a:p>
        </p:txBody>
      </p:sp>
      <p:sp>
        <p:nvSpPr>
          <p:cNvPr id="19458" name="Content Placeholder 2"/>
          <p:cNvSpPr>
            <a:spLocks noGrp="1"/>
          </p:cNvSpPr>
          <p:nvPr>
            <p:ph idx="1"/>
          </p:nvPr>
        </p:nvSpPr>
        <p:spPr/>
        <p:txBody>
          <a:bodyPr/>
          <a:lstStyle/>
          <a:p>
            <a:r>
              <a:rPr lang="en-US" b="1" dirty="0" smtClean="0"/>
              <a:t>Free enterprise</a:t>
            </a:r>
          </a:p>
          <a:p>
            <a:pPr lvl="1"/>
            <a:r>
              <a:rPr lang="en-US" dirty="0" smtClean="0"/>
              <a:t>Individuals are free to decide what to produce, how to produce it, and at what price to sell it</a:t>
            </a:r>
          </a:p>
        </p:txBody>
      </p:sp>
      <p:sp>
        <p:nvSpPr>
          <p:cNvPr id="2" name="Slide Number Placeholder 1"/>
          <p:cNvSpPr>
            <a:spLocks noGrp="1"/>
          </p:cNvSpPr>
          <p:nvPr>
            <p:ph type="sldNum" sz="quarter" idx="4"/>
          </p:nvPr>
        </p:nvSpPr>
        <p:spPr/>
        <p:txBody>
          <a:bodyPr/>
          <a:lstStyle/>
          <a:p>
            <a:r>
              <a:rPr lang="en-US" dirty="0">
                <a:solidFill>
                  <a:srgbClr val="2360AB">
                    <a:alpha val="62000"/>
                  </a:srgbClr>
                </a:solidFill>
              </a:rPr>
              <a:t>1 • </a:t>
            </a:r>
            <a:fld id="{EDFB93E4-638C-3348-855D-DC1780F5DC2C}" type="slidenum">
              <a:rPr lang="en-US" smtClean="0"/>
              <a:pPr/>
              <a:t>3</a:t>
            </a:fld>
            <a:endParaRPr lang="en-US" dirty="0"/>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4"/>
          <p:cNvSpPr>
            <a:spLocks noGrp="1" noChangeArrowheads="1"/>
          </p:cNvSpPr>
          <p:nvPr>
            <p:ph type="title"/>
          </p:nvPr>
        </p:nvSpPr>
        <p:spPr/>
        <p:txBody>
          <a:bodyPr/>
          <a:lstStyle/>
          <a:p>
            <a:pPr eaLnBrk="1" hangingPunct="1"/>
            <a:r>
              <a:rPr lang="en-US" smtClean="0"/>
              <a:t>Types of Competition </a:t>
            </a:r>
            <a:r>
              <a:rPr lang="en-US" sz="2400" b="0" smtClean="0"/>
              <a:t>(cont’d)</a:t>
            </a:r>
          </a:p>
        </p:txBody>
      </p:sp>
      <p:sp>
        <p:nvSpPr>
          <p:cNvPr id="91138" name="Rectangle 5"/>
          <p:cNvSpPr>
            <a:spLocks noGrp="1" noChangeArrowheads="1"/>
          </p:cNvSpPr>
          <p:nvPr>
            <p:ph idx="1"/>
          </p:nvPr>
        </p:nvSpPr>
        <p:spPr>
          <a:xfrm>
            <a:off x="914400" y="1447800"/>
            <a:ext cx="8229600" cy="4525963"/>
          </a:xfrm>
        </p:spPr>
        <p:txBody>
          <a:bodyPr/>
          <a:lstStyle/>
          <a:p>
            <a:pPr eaLnBrk="1" hangingPunct="1"/>
            <a:r>
              <a:rPr lang="en-US" b="1" dirty="0" smtClean="0">
                <a:solidFill>
                  <a:srgbClr val="000000"/>
                </a:solidFill>
              </a:rPr>
              <a:t>Monopoly</a:t>
            </a:r>
          </a:p>
          <a:p>
            <a:pPr lvl="1" eaLnBrk="1" hangingPunct="1"/>
            <a:r>
              <a:rPr lang="en-US" dirty="0" smtClean="0">
                <a:solidFill>
                  <a:srgbClr val="000000"/>
                </a:solidFill>
              </a:rPr>
              <a:t>A market (or industry) with only one seller</a:t>
            </a:r>
          </a:p>
          <a:p>
            <a:pPr lvl="1" eaLnBrk="1" hangingPunct="1"/>
            <a:r>
              <a:rPr lang="en-US" dirty="0" smtClean="0">
                <a:solidFill>
                  <a:srgbClr val="000000"/>
                </a:solidFill>
              </a:rPr>
              <a:t>Natural monopoly</a:t>
            </a:r>
          </a:p>
          <a:p>
            <a:pPr lvl="2" eaLnBrk="1" hangingPunct="1">
              <a:lnSpc>
                <a:spcPct val="90000"/>
              </a:lnSpc>
            </a:pPr>
            <a:r>
              <a:rPr lang="en-US" dirty="0" smtClean="0">
                <a:solidFill>
                  <a:srgbClr val="000000"/>
                </a:solidFill>
              </a:rPr>
              <a:t>An industry requiring huge investments in capital and within which duplication of facilities would be wasteful and thus not in the public interest</a:t>
            </a:r>
          </a:p>
          <a:p>
            <a:pPr lvl="1" eaLnBrk="1" hangingPunct="1"/>
            <a:r>
              <a:rPr lang="en-US" dirty="0" smtClean="0">
                <a:solidFill>
                  <a:srgbClr val="000000"/>
                </a:solidFill>
              </a:rPr>
              <a:t>Legal monopoly (limited monopoly)</a:t>
            </a:r>
          </a:p>
          <a:p>
            <a:pPr lvl="2" eaLnBrk="1" hangingPunct="1">
              <a:lnSpc>
                <a:spcPct val="90000"/>
              </a:lnSpc>
            </a:pPr>
            <a:r>
              <a:rPr lang="en-US" dirty="0" smtClean="0">
                <a:solidFill>
                  <a:srgbClr val="000000"/>
                </a:solidFill>
              </a:rPr>
              <a:t>A monopoly created when a government entity issues a franchise, license, copyright, patent, or trademark protecting the owners of written materials, ideas, or product brands from unauthorized use by competitors</a:t>
            </a:r>
          </a:p>
        </p:txBody>
      </p:sp>
      <p:sp>
        <p:nvSpPr>
          <p:cNvPr id="2" name="Slide Number Placeholder 1"/>
          <p:cNvSpPr>
            <a:spLocks noGrp="1"/>
          </p:cNvSpPr>
          <p:nvPr>
            <p:ph type="sldNum" sz="quarter" idx="4"/>
          </p:nvPr>
        </p:nvSpPr>
        <p:spPr/>
        <p:txBody>
          <a:bodyPr/>
          <a:lstStyle/>
          <a:p>
            <a:r>
              <a:rPr lang="en-US" smtClean="0">
                <a:solidFill>
                  <a:srgbClr val="2360AB">
                    <a:alpha val="62000"/>
                  </a:srgbClr>
                </a:solidFill>
              </a:rPr>
              <a:t>1 • </a:t>
            </a:r>
            <a:fld id="{EDFB93E4-638C-3348-855D-DC1780F5DC2C}" type="slidenum">
              <a:rPr lang="en-US" smtClean="0"/>
              <a:pPr/>
              <a:t>30</a:t>
            </a:fld>
            <a:endParaRPr lang="en-US" dirty="0"/>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title"/>
          </p:nvPr>
        </p:nvSpPr>
        <p:spPr/>
        <p:txBody>
          <a:bodyPr/>
          <a:lstStyle/>
          <a:p>
            <a:pPr eaLnBrk="1" hangingPunct="1"/>
            <a:r>
              <a:rPr lang="en-US" smtClean="0"/>
              <a:t>American Business Today</a:t>
            </a:r>
          </a:p>
        </p:txBody>
      </p:sp>
      <p:sp>
        <p:nvSpPr>
          <p:cNvPr id="41989" name="Rectangle 8"/>
          <p:cNvSpPr>
            <a:spLocks noGrp="1" noChangeArrowheads="1"/>
          </p:cNvSpPr>
          <p:nvPr>
            <p:ph idx="1"/>
          </p:nvPr>
        </p:nvSpPr>
        <p:spPr/>
        <p:txBody>
          <a:bodyPr>
            <a:normAutofit lnSpcReduction="10000"/>
          </a:bodyPr>
          <a:lstStyle/>
          <a:p>
            <a:pPr eaLnBrk="1" hangingPunct="1">
              <a:defRPr/>
            </a:pPr>
            <a:r>
              <a:rPr lang="en-US" b="1" dirty="0">
                <a:solidFill>
                  <a:srgbClr val="000000"/>
                </a:solidFill>
              </a:rPr>
              <a:t>Standard of living</a:t>
            </a:r>
          </a:p>
          <a:p>
            <a:pPr lvl="1" eaLnBrk="1" hangingPunct="1">
              <a:spcAft>
                <a:spcPts val="1200"/>
              </a:spcAft>
              <a:buFont typeface="Arial" pitchFamily="34" charset="0"/>
              <a:buChar char="•"/>
              <a:defRPr/>
            </a:pPr>
            <a:r>
              <a:rPr lang="en-US" sz="2400" dirty="0">
                <a:solidFill>
                  <a:srgbClr val="000000"/>
                </a:solidFill>
              </a:rPr>
              <a:t>A loose, subjective measure of how well off an individual or a society is mainly in terms of want satisfaction through goods and services</a:t>
            </a:r>
          </a:p>
          <a:p>
            <a:pPr eaLnBrk="1" hangingPunct="1">
              <a:defRPr/>
            </a:pPr>
            <a:r>
              <a:rPr lang="en-US" b="1" dirty="0">
                <a:solidFill>
                  <a:srgbClr val="000000"/>
                </a:solidFill>
              </a:rPr>
              <a:t>Early business development</a:t>
            </a:r>
          </a:p>
          <a:p>
            <a:pPr lvl="1" eaLnBrk="1" hangingPunct="1">
              <a:buFont typeface="Arial" pitchFamily="34" charset="0"/>
              <a:buChar char="•"/>
              <a:defRPr/>
            </a:pPr>
            <a:r>
              <a:rPr lang="en-US" sz="2400" dirty="0">
                <a:solidFill>
                  <a:srgbClr val="000000"/>
                </a:solidFill>
              </a:rPr>
              <a:t>Barter system</a:t>
            </a:r>
          </a:p>
          <a:p>
            <a:pPr lvl="2" eaLnBrk="1" hangingPunct="1">
              <a:lnSpc>
                <a:spcPct val="90000"/>
              </a:lnSpc>
              <a:buFont typeface="Arial" pitchFamily="34" charset="0"/>
              <a:buChar char="-"/>
              <a:defRPr/>
            </a:pPr>
            <a:r>
              <a:rPr lang="en-US" sz="2000" dirty="0">
                <a:solidFill>
                  <a:srgbClr val="000000"/>
                </a:solidFill>
              </a:rPr>
              <a:t>A system of exchange in which goods or services are traded directly for other goods and/or services without using money</a:t>
            </a:r>
          </a:p>
          <a:p>
            <a:pPr lvl="1" eaLnBrk="1" hangingPunct="1">
              <a:buFont typeface="Arial" pitchFamily="34" charset="0"/>
              <a:buChar char="•"/>
              <a:defRPr/>
            </a:pPr>
            <a:r>
              <a:rPr lang="en-US" sz="2400" dirty="0">
                <a:solidFill>
                  <a:srgbClr val="000000"/>
                </a:solidFill>
              </a:rPr>
              <a:t>Domestic system</a:t>
            </a:r>
          </a:p>
          <a:p>
            <a:pPr lvl="2" eaLnBrk="1" hangingPunct="1">
              <a:lnSpc>
                <a:spcPct val="90000"/>
              </a:lnSpc>
              <a:buFont typeface="Arial" pitchFamily="34" charset="0"/>
              <a:buChar char="-"/>
              <a:defRPr/>
            </a:pPr>
            <a:r>
              <a:rPr lang="en-US" sz="2000" dirty="0">
                <a:solidFill>
                  <a:srgbClr val="000000"/>
                </a:solidFill>
              </a:rPr>
              <a:t>A method of manufacturing in which an entrepreneur distributes raw materials to various homes, where families process them into finished goods to be offered for sale by </a:t>
            </a:r>
            <a:r>
              <a:rPr lang="en-US" sz="2000" dirty="0" smtClean="0">
                <a:solidFill>
                  <a:srgbClr val="000000"/>
                </a:solidFill>
              </a:rPr>
              <a:t/>
            </a:r>
            <a:br>
              <a:rPr lang="en-US" sz="2000" dirty="0" smtClean="0">
                <a:solidFill>
                  <a:srgbClr val="000000"/>
                </a:solidFill>
              </a:rPr>
            </a:br>
            <a:r>
              <a:rPr lang="en-US" sz="2000" dirty="0" smtClean="0">
                <a:solidFill>
                  <a:srgbClr val="000000"/>
                </a:solidFill>
              </a:rPr>
              <a:t>the </a:t>
            </a:r>
            <a:r>
              <a:rPr lang="en-US" sz="2000" dirty="0">
                <a:solidFill>
                  <a:srgbClr val="000000"/>
                </a:solidFill>
              </a:rPr>
              <a:t>merchant entrepreneur</a:t>
            </a:r>
          </a:p>
        </p:txBody>
      </p:sp>
      <p:sp>
        <p:nvSpPr>
          <p:cNvPr id="2" name="Slide Number Placeholder 1"/>
          <p:cNvSpPr>
            <a:spLocks noGrp="1"/>
          </p:cNvSpPr>
          <p:nvPr>
            <p:ph type="sldNum" sz="quarter" idx="4"/>
          </p:nvPr>
        </p:nvSpPr>
        <p:spPr/>
        <p:txBody>
          <a:bodyPr/>
          <a:lstStyle/>
          <a:p>
            <a:r>
              <a:rPr lang="en-US" smtClean="0">
                <a:solidFill>
                  <a:srgbClr val="2360AB">
                    <a:alpha val="62000"/>
                  </a:srgbClr>
                </a:solidFill>
              </a:rPr>
              <a:t>1 • </a:t>
            </a:r>
            <a:fld id="{EDFB93E4-638C-3348-855D-DC1780F5DC2C}" type="slidenum">
              <a:rPr lang="en-US" smtClean="0"/>
              <a:pPr/>
              <a:t>31</a:t>
            </a:fld>
            <a:endParaRPr lang="en-US" dirty="0"/>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8"/>
          <p:cNvSpPr>
            <a:spLocks noGrp="1" noChangeArrowheads="1"/>
          </p:cNvSpPr>
          <p:nvPr>
            <p:ph type="title"/>
          </p:nvPr>
        </p:nvSpPr>
        <p:spPr/>
        <p:txBody>
          <a:bodyPr/>
          <a:lstStyle/>
          <a:p>
            <a:pPr eaLnBrk="1" hangingPunct="1"/>
            <a:r>
              <a:rPr lang="en-US" smtClean="0"/>
              <a:t>American Business Today </a:t>
            </a:r>
            <a:r>
              <a:rPr lang="en-US" sz="2400" b="0" smtClean="0"/>
              <a:t>(cont’d)</a:t>
            </a:r>
          </a:p>
        </p:txBody>
      </p:sp>
      <p:sp>
        <p:nvSpPr>
          <p:cNvPr id="99330" name="Rectangle 9"/>
          <p:cNvSpPr>
            <a:spLocks noGrp="1" noChangeArrowheads="1"/>
          </p:cNvSpPr>
          <p:nvPr>
            <p:ph idx="1"/>
          </p:nvPr>
        </p:nvSpPr>
        <p:spPr/>
        <p:txBody>
          <a:bodyPr/>
          <a:lstStyle/>
          <a:p>
            <a:pPr eaLnBrk="1" hangingPunct="1"/>
            <a:r>
              <a:rPr lang="en-US" b="1" dirty="0" smtClean="0">
                <a:solidFill>
                  <a:srgbClr val="000000"/>
                </a:solidFill>
              </a:rPr>
              <a:t>Early Business Development </a:t>
            </a:r>
            <a:r>
              <a:rPr lang="en-US" sz="2000" b="1" dirty="0" smtClean="0">
                <a:solidFill>
                  <a:srgbClr val="000000"/>
                </a:solidFill>
              </a:rPr>
              <a:t>(cont’d) </a:t>
            </a:r>
          </a:p>
          <a:p>
            <a:pPr lvl="1" eaLnBrk="1" hangingPunct="1"/>
            <a:r>
              <a:rPr lang="en-US" dirty="0" smtClean="0">
                <a:solidFill>
                  <a:srgbClr val="000000"/>
                </a:solidFill>
              </a:rPr>
              <a:t>Factory system</a:t>
            </a:r>
          </a:p>
          <a:p>
            <a:pPr lvl="2" eaLnBrk="1" hangingPunct="1">
              <a:spcAft>
                <a:spcPts val="1200"/>
              </a:spcAft>
            </a:pPr>
            <a:r>
              <a:rPr lang="en-US" dirty="0" smtClean="0">
                <a:solidFill>
                  <a:srgbClr val="000000"/>
                </a:solidFill>
              </a:rPr>
              <a:t>A system of manufacturing in which all the materials, machinery, and workers required to manufacture a product are assembled in one place</a:t>
            </a:r>
          </a:p>
          <a:p>
            <a:pPr lvl="1" eaLnBrk="1" hangingPunct="1"/>
            <a:r>
              <a:rPr lang="en-US" dirty="0" smtClean="0">
                <a:solidFill>
                  <a:srgbClr val="000000"/>
                </a:solidFill>
              </a:rPr>
              <a:t>Specialization</a:t>
            </a:r>
          </a:p>
          <a:p>
            <a:pPr lvl="2" eaLnBrk="1" hangingPunct="1"/>
            <a:r>
              <a:rPr lang="en-US" dirty="0" smtClean="0">
                <a:solidFill>
                  <a:srgbClr val="000000"/>
                </a:solidFill>
              </a:rPr>
              <a:t>The separation of a manufacturing process into distinct tasks and the assignment of the different tasks to different individuals</a:t>
            </a:r>
          </a:p>
        </p:txBody>
      </p:sp>
      <p:sp>
        <p:nvSpPr>
          <p:cNvPr id="2" name="Slide Number Placeholder 1"/>
          <p:cNvSpPr>
            <a:spLocks noGrp="1"/>
          </p:cNvSpPr>
          <p:nvPr>
            <p:ph type="sldNum" sz="quarter" idx="4"/>
          </p:nvPr>
        </p:nvSpPr>
        <p:spPr/>
        <p:txBody>
          <a:bodyPr/>
          <a:lstStyle/>
          <a:p>
            <a:r>
              <a:rPr lang="en-US" smtClean="0">
                <a:solidFill>
                  <a:srgbClr val="2360AB">
                    <a:alpha val="62000"/>
                  </a:srgbClr>
                </a:solidFill>
              </a:rPr>
              <a:t>1 • </a:t>
            </a:r>
            <a:fld id="{EDFB93E4-638C-3348-855D-DC1780F5DC2C}" type="slidenum">
              <a:rPr lang="en-US" smtClean="0"/>
              <a:pPr/>
              <a:t>32</a:t>
            </a:fld>
            <a:endParaRPr lang="en-US" dirty="0"/>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12"/>
          <p:cNvSpPr>
            <a:spLocks noGrp="1" noChangeArrowheads="1"/>
          </p:cNvSpPr>
          <p:nvPr>
            <p:ph type="title"/>
          </p:nvPr>
        </p:nvSpPr>
        <p:spPr/>
        <p:txBody>
          <a:bodyPr/>
          <a:lstStyle/>
          <a:p>
            <a:pPr eaLnBrk="1" hangingPunct="1"/>
            <a:r>
              <a:rPr lang="en-US" smtClean="0"/>
              <a:t>American Business Today </a:t>
            </a:r>
            <a:r>
              <a:rPr lang="en-US" sz="2400" b="0" smtClean="0"/>
              <a:t>(cont’d)</a:t>
            </a:r>
          </a:p>
        </p:txBody>
      </p:sp>
      <p:sp>
        <p:nvSpPr>
          <p:cNvPr id="117762" name="Rectangle 13"/>
          <p:cNvSpPr>
            <a:spLocks noGrp="1" noChangeArrowheads="1"/>
          </p:cNvSpPr>
          <p:nvPr>
            <p:ph idx="1"/>
          </p:nvPr>
        </p:nvSpPr>
        <p:spPr>
          <a:xfrm>
            <a:off x="990600" y="1600200"/>
            <a:ext cx="7391400" cy="4525963"/>
          </a:xfrm>
        </p:spPr>
        <p:txBody>
          <a:bodyPr/>
          <a:lstStyle/>
          <a:p>
            <a:pPr eaLnBrk="1" hangingPunct="1"/>
            <a:r>
              <a:rPr lang="en-US" b="1" dirty="0" smtClean="0">
                <a:solidFill>
                  <a:srgbClr val="000000"/>
                </a:solidFill>
              </a:rPr>
              <a:t>Business Development in the 1900s </a:t>
            </a:r>
          </a:p>
          <a:p>
            <a:pPr lvl="1" eaLnBrk="1" hangingPunct="1">
              <a:spcAft>
                <a:spcPts val="600"/>
              </a:spcAft>
            </a:pPr>
            <a:r>
              <a:rPr lang="en-US" sz="2400" dirty="0" smtClean="0"/>
              <a:t>Rapid growth of large industries (automobiles, steel, oil, chemical) and the mass production of consumer goods</a:t>
            </a:r>
          </a:p>
          <a:p>
            <a:pPr lvl="1" eaLnBrk="1" hangingPunct="1">
              <a:spcAft>
                <a:spcPts val="600"/>
              </a:spcAft>
            </a:pPr>
            <a:r>
              <a:rPr lang="en-US" sz="2400" dirty="0" smtClean="0"/>
              <a:t>The Roaring Twenties ended with the 1929 stock market crash</a:t>
            </a:r>
          </a:p>
          <a:p>
            <a:pPr lvl="1" eaLnBrk="1" hangingPunct="1"/>
            <a:r>
              <a:rPr lang="en-US" sz="2400" dirty="0" smtClean="0"/>
              <a:t>Government intervention became necessary to get the economy moving again</a:t>
            </a:r>
          </a:p>
          <a:p>
            <a:pPr lvl="1" eaLnBrk="1" hangingPunct="1">
              <a:buFontTx/>
              <a:buNone/>
            </a:pPr>
            <a:endParaRPr lang="en-US" sz="2400" dirty="0" smtClean="0"/>
          </a:p>
          <a:p>
            <a:pPr lvl="1" eaLnBrk="1" hangingPunct="1"/>
            <a:endParaRPr lang="en-US" sz="2000" dirty="0" smtClean="0"/>
          </a:p>
        </p:txBody>
      </p:sp>
      <p:sp>
        <p:nvSpPr>
          <p:cNvPr id="2" name="Slide Number Placeholder 1"/>
          <p:cNvSpPr>
            <a:spLocks noGrp="1"/>
          </p:cNvSpPr>
          <p:nvPr>
            <p:ph type="sldNum" sz="quarter" idx="4"/>
          </p:nvPr>
        </p:nvSpPr>
        <p:spPr/>
        <p:txBody>
          <a:bodyPr/>
          <a:lstStyle/>
          <a:p>
            <a:r>
              <a:rPr lang="en-US" smtClean="0">
                <a:solidFill>
                  <a:srgbClr val="2360AB">
                    <a:alpha val="62000"/>
                  </a:srgbClr>
                </a:solidFill>
              </a:rPr>
              <a:t>1 • </a:t>
            </a:r>
            <a:fld id="{EDFB93E4-638C-3348-855D-DC1780F5DC2C}" type="slidenum">
              <a:rPr lang="en-US" smtClean="0"/>
              <a:pPr/>
              <a:t>33</a:t>
            </a:fld>
            <a:endParaRPr lang="en-US" dirty="0"/>
          </a:p>
        </p:txBody>
      </p:sp>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8"/>
          <p:cNvSpPr>
            <a:spLocks noGrp="1" noChangeArrowheads="1"/>
          </p:cNvSpPr>
          <p:nvPr>
            <p:ph type="title"/>
          </p:nvPr>
        </p:nvSpPr>
        <p:spPr/>
        <p:txBody>
          <a:bodyPr/>
          <a:lstStyle/>
          <a:p>
            <a:pPr eaLnBrk="1" hangingPunct="1"/>
            <a:r>
              <a:rPr lang="en-US" dirty="0" smtClean="0"/>
              <a:t>American Business Today </a:t>
            </a:r>
            <a:r>
              <a:rPr lang="en-US" sz="2400" b="0" dirty="0" smtClean="0"/>
              <a:t>(cont’d)</a:t>
            </a:r>
          </a:p>
        </p:txBody>
      </p:sp>
      <p:sp>
        <p:nvSpPr>
          <p:cNvPr id="119810" name="Rectangle 9"/>
          <p:cNvSpPr>
            <a:spLocks noGrp="1" noChangeArrowheads="1"/>
          </p:cNvSpPr>
          <p:nvPr>
            <p:ph idx="1"/>
          </p:nvPr>
        </p:nvSpPr>
        <p:spPr>
          <a:xfrm>
            <a:off x="914400" y="1570037"/>
            <a:ext cx="7924800" cy="4525963"/>
          </a:xfrm>
        </p:spPr>
        <p:txBody>
          <a:bodyPr/>
          <a:lstStyle/>
          <a:p>
            <a:pPr eaLnBrk="1" hangingPunct="1"/>
            <a:r>
              <a:rPr lang="en-US" b="1" dirty="0" smtClean="0">
                <a:solidFill>
                  <a:srgbClr val="000000"/>
                </a:solidFill>
              </a:rPr>
              <a:t>Business Development in the 1900s </a:t>
            </a:r>
            <a:r>
              <a:rPr lang="en-US" sz="2400" dirty="0" smtClean="0">
                <a:solidFill>
                  <a:srgbClr val="000000"/>
                </a:solidFill>
              </a:rPr>
              <a:t>(cont’d)</a:t>
            </a:r>
          </a:p>
          <a:p>
            <a:pPr lvl="1" eaLnBrk="1" hangingPunct="1"/>
            <a:r>
              <a:rPr lang="en-US" sz="2400" dirty="0" smtClean="0"/>
              <a:t>Major events that shaped the nation’s economy between 1940 and 2000 include:</a:t>
            </a:r>
            <a:endParaRPr lang="en-US" dirty="0" smtClean="0"/>
          </a:p>
          <a:p>
            <a:pPr lvl="2" eaLnBrk="1" hangingPunct="1"/>
            <a:r>
              <a:rPr lang="en-US" sz="2200" dirty="0" smtClean="0"/>
              <a:t>WWII, the Korean War, and the Viet Nam War</a:t>
            </a:r>
          </a:p>
          <a:p>
            <a:pPr lvl="2" eaLnBrk="1" hangingPunct="1"/>
            <a:r>
              <a:rPr lang="en-US" sz="2200" dirty="0" smtClean="0"/>
              <a:t>Rapid economic growth and higher standard of living during the 1950s and 1960s</a:t>
            </a:r>
          </a:p>
          <a:p>
            <a:pPr lvl="2" eaLnBrk="1" hangingPunct="1"/>
            <a:r>
              <a:rPr lang="en-US" sz="2200" dirty="0" smtClean="0"/>
              <a:t>The social responsibility movement during the 1960s</a:t>
            </a:r>
          </a:p>
          <a:p>
            <a:pPr lvl="2" eaLnBrk="1" hangingPunct="1"/>
            <a:r>
              <a:rPr lang="en-US" sz="2200" dirty="0" smtClean="0"/>
              <a:t>A shortage of crude oil and higher prices for most goods in the mid-1970s</a:t>
            </a:r>
          </a:p>
          <a:p>
            <a:pPr lvl="2" eaLnBrk="1" hangingPunct="1"/>
            <a:r>
              <a:rPr lang="en-US" sz="2200" dirty="0" smtClean="0"/>
              <a:t>High inflation, high interest rates, and reduced business profits during the early 1980s</a:t>
            </a:r>
          </a:p>
          <a:p>
            <a:pPr lvl="2" eaLnBrk="1" hangingPunct="1"/>
            <a:r>
              <a:rPr lang="en-US" sz="2200" dirty="0" smtClean="0"/>
              <a:t>Sustained economic growth in the 1990s</a:t>
            </a:r>
          </a:p>
          <a:p>
            <a:pPr lvl="2" eaLnBrk="1" hangingPunct="1"/>
            <a:endParaRPr lang="en-US" dirty="0" smtClean="0"/>
          </a:p>
        </p:txBody>
      </p:sp>
      <p:sp>
        <p:nvSpPr>
          <p:cNvPr id="2" name="Slide Number Placeholder 1"/>
          <p:cNvSpPr>
            <a:spLocks noGrp="1"/>
          </p:cNvSpPr>
          <p:nvPr>
            <p:ph type="sldNum" sz="quarter" idx="4"/>
          </p:nvPr>
        </p:nvSpPr>
        <p:spPr/>
        <p:txBody>
          <a:bodyPr/>
          <a:lstStyle/>
          <a:p>
            <a:r>
              <a:rPr lang="en-US" smtClean="0">
                <a:solidFill>
                  <a:srgbClr val="2360AB">
                    <a:alpha val="62000"/>
                  </a:srgbClr>
                </a:solidFill>
              </a:rPr>
              <a:t>1 • </a:t>
            </a:r>
            <a:fld id="{EDFB93E4-638C-3348-855D-DC1780F5DC2C}" type="slidenum">
              <a:rPr lang="en-US" smtClean="0"/>
              <a:pPr/>
              <a:t>34</a:t>
            </a:fld>
            <a:endParaRPr lang="en-US" dirty="0"/>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pPr eaLnBrk="1" hangingPunct="1"/>
            <a:r>
              <a:rPr lang="en-US" smtClean="0"/>
              <a:t>American Business Today </a:t>
            </a:r>
            <a:r>
              <a:rPr lang="en-US" sz="2400" b="0" smtClean="0"/>
              <a:t>(cont’d)</a:t>
            </a:r>
          </a:p>
        </p:txBody>
      </p:sp>
      <p:sp>
        <p:nvSpPr>
          <p:cNvPr id="121858" name="Content Placeholder 2"/>
          <p:cNvSpPr>
            <a:spLocks noGrp="1"/>
          </p:cNvSpPr>
          <p:nvPr>
            <p:ph idx="1"/>
          </p:nvPr>
        </p:nvSpPr>
        <p:spPr/>
        <p:txBody>
          <a:bodyPr/>
          <a:lstStyle/>
          <a:p>
            <a:pPr eaLnBrk="1" hangingPunct="1">
              <a:spcAft>
                <a:spcPts val="600"/>
              </a:spcAft>
            </a:pPr>
            <a:r>
              <a:rPr lang="en-US" b="1" dirty="0" smtClean="0">
                <a:solidFill>
                  <a:srgbClr val="000000"/>
                </a:solidFill>
              </a:rPr>
              <a:t>Business Development in the 1900s </a:t>
            </a:r>
            <a:r>
              <a:rPr lang="en-US" sz="2400" dirty="0" smtClean="0">
                <a:solidFill>
                  <a:srgbClr val="000000"/>
                </a:solidFill>
              </a:rPr>
              <a:t>(cont’d)</a:t>
            </a:r>
          </a:p>
          <a:p>
            <a:pPr lvl="1" eaLnBrk="1" hangingPunct="1">
              <a:spcAft>
                <a:spcPts val="1200"/>
              </a:spcAft>
            </a:pPr>
            <a:r>
              <a:rPr lang="en-US" sz="2400" dirty="0" smtClean="0"/>
              <a:t>E-Business—the organized effort of individuals to produce and sell </a:t>
            </a:r>
            <a:r>
              <a:rPr lang="en-US" sz="2400" i="1" dirty="0" smtClean="0">
                <a:solidFill>
                  <a:srgbClr val="00709A"/>
                </a:solidFill>
              </a:rPr>
              <a:t>through the Internet</a:t>
            </a:r>
            <a:r>
              <a:rPr lang="en-US" sz="2400" i="1" dirty="0" smtClean="0"/>
              <a:t>, </a:t>
            </a:r>
            <a:r>
              <a:rPr lang="en-US" sz="2400" dirty="0" smtClean="0"/>
              <a:t>for a profit, products and services that satisfy society’s needs--became an accepted method of conducting business</a:t>
            </a:r>
          </a:p>
          <a:p>
            <a:pPr lvl="1" eaLnBrk="1" hangingPunct="1"/>
            <a:r>
              <a:rPr lang="en-US" sz="2400" dirty="0" smtClean="0"/>
              <a:t>In the last part of the 1900s, a large number of business failures and declining stock values suggested larger economic problems to come</a:t>
            </a:r>
          </a:p>
        </p:txBody>
      </p:sp>
      <p:sp>
        <p:nvSpPr>
          <p:cNvPr id="2" name="Slide Number Placeholder 1"/>
          <p:cNvSpPr>
            <a:spLocks noGrp="1"/>
          </p:cNvSpPr>
          <p:nvPr>
            <p:ph type="sldNum" sz="quarter" idx="4"/>
          </p:nvPr>
        </p:nvSpPr>
        <p:spPr/>
        <p:txBody>
          <a:bodyPr/>
          <a:lstStyle/>
          <a:p>
            <a:r>
              <a:rPr lang="en-US" smtClean="0">
                <a:solidFill>
                  <a:srgbClr val="2360AB">
                    <a:alpha val="62000"/>
                  </a:srgbClr>
                </a:solidFill>
              </a:rPr>
              <a:t>1 • </a:t>
            </a:r>
            <a:fld id="{EDFB93E4-638C-3348-855D-DC1780F5DC2C}" type="slidenum">
              <a:rPr lang="en-US" smtClean="0"/>
              <a:pPr/>
              <a:t>35</a:t>
            </a:fld>
            <a:endParaRPr lang="en-US" dirty="0"/>
          </a:p>
        </p:txBody>
      </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p:txBody>
          <a:bodyPr/>
          <a:lstStyle/>
          <a:p>
            <a:pPr eaLnBrk="1" hangingPunct="1"/>
            <a:r>
              <a:rPr lang="en-US" smtClean="0"/>
              <a:t>American Business Today </a:t>
            </a:r>
            <a:r>
              <a:rPr lang="en-US" sz="2400" b="0" smtClean="0"/>
              <a:t>(cont’d)</a:t>
            </a:r>
          </a:p>
        </p:txBody>
      </p:sp>
      <p:sp>
        <p:nvSpPr>
          <p:cNvPr id="122882" name="Rectangle 3"/>
          <p:cNvSpPr>
            <a:spLocks noGrp="1" noChangeArrowheads="1"/>
          </p:cNvSpPr>
          <p:nvPr>
            <p:ph idx="1"/>
          </p:nvPr>
        </p:nvSpPr>
        <p:spPr/>
        <p:txBody>
          <a:bodyPr/>
          <a:lstStyle/>
          <a:p>
            <a:pPr eaLnBrk="1" hangingPunct="1">
              <a:spcBef>
                <a:spcPts val="600"/>
              </a:spcBef>
              <a:spcAft>
                <a:spcPts val="600"/>
              </a:spcAft>
            </a:pPr>
            <a:r>
              <a:rPr lang="en-US" b="1" dirty="0" smtClean="0">
                <a:solidFill>
                  <a:srgbClr val="000000"/>
                </a:solidFill>
              </a:rPr>
              <a:t>A New Century: 2000 and Beyond</a:t>
            </a:r>
          </a:p>
          <a:p>
            <a:pPr lvl="1" eaLnBrk="1" hangingPunct="1">
              <a:spcAft>
                <a:spcPts val="1200"/>
              </a:spcAft>
            </a:pPr>
            <a:r>
              <a:rPr lang="en-US" sz="2400" dirty="0" smtClean="0"/>
              <a:t>Technology becomes affordable</a:t>
            </a:r>
          </a:p>
          <a:p>
            <a:pPr lvl="1" eaLnBrk="1" hangingPunct="1"/>
            <a:r>
              <a:rPr lang="en-US" sz="2400" dirty="0" smtClean="0"/>
              <a:t>Growth of service businesses</a:t>
            </a:r>
          </a:p>
          <a:p>
            <a:pPr lvl="2" eaLnBrk="1" hangingPunct="1">
              <a:spcAft>
                <a:spcPts val="1200"/>
              </a:spcAft>
            </a:pPr>
            <a:r>
              <a:rPr lang="en-US" sz="2000" dirty="0" smtClean="0"/>
              <a:t>Service economy—an economy in which more effort is devoted to the production of services than to the production of goods</a:t>
            </a:r>
          </a:p>
          <a:p>
            <a:pPr lvl="1" eaLnBrk="1" hangingPunct="1"/>
            <a:r>
              <a:rPr lang="en-US" sz="2400" dirty="0" smtClean="0"/>
              <a:t>Although many economic indicators are strong, there is a feeling of pessimism, a large number of business failures, high unemployment, and terrorist threats</a:t>
            </a:r>
          </a:p>
        </p:txBody>
      </p:sp>
      <p:sp>
        <p:nvSpPr>
          <p:cNvPr id="2" name="Slide Number Placeholder 1"/>
          <p:cNvSpPr>
            <a:spLocks noGrp="1"/>
          </p:cNvSpPr>
          <p:nvPr>
            <p:ph type="sldNum" sz="quarter" idx="4"/>
          </p:nvPr>
        </p:nvSpPr>
        <p:spPr/>
        <p:txBody>
          <a:bodyPr/>
          <a:lstStyle/>
          <a:p>
            <a:r>
              <a:rPr lang="en-US" smtClean="0">
                <a:solidFill>
                  <a:srgbClr val="2360AB">
                    <a:alpha val="62000"/>
                  </a:srgbClr>
                </a:solidFill>
              </a:rPr>
              <a:t>1 • </a:t>
            </a:r>
            <a:fld id="{EDFB93E4-638C-3348-855D-DC1780F5DC2C}" type="slidenum">
              <a:rPr lang="en-US" smtClean="0"/>
              <a:pPr/>
              <a:t>36</a:t>
            </a:fld>
            <a:endParaRPr lang="en-US" dirty="0"/>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p:txBody>
          <a:bodyPr/>
          <a:lstStyle/>
          <a:p>
            <a:pPr eaLnBrk="1" hangingPunct="1"/>
            <a:r>
              <a:rPr lang="en-US" smtClean="0"/>
              <a:t>American Business Today </a:t>
            </a:r>
            <a:r>
              <a:rPr lang="en-US" sz="2400" b="0" smtClean="0"/>
              <a:t>(cont’d)</a:t>
            </a:r>
          </a:p>
        </p:txBody>
      </p:sp>
      <p:sp>
        <p:nvSpPr>
          <p:cNvPr id="124930" name="Content Placeholder 2"/>
          <p:cNvSpPr>
            <a:spLocks noGrp="1"/>
          </p:cNvSpPr>
          <p:nvPr>
            <p:ph idx="1"/>
          </p:nvPr>
        </p:nvSpPr>
        <p:spPr>
          <a:xfrm>
            <a:off x="914400" y="1600200"/>
            <a:ext cx="7315200" cy="4525963"/>
          </a:xfrm>
        </p:spPr>
        <p:txBody>
          <a:bodyPr/>
          <a:lstStyle/>
          <a:p>
            <a:pPr eaLnBrk="1" hangingPunct="1"/>
            <a:r>
              <a:rPr lang="en-US" b="1" dirty="0" smtClean="0">
                <a:solidFill>
                  <a:srgbClr val="000000"/>
                </a:solidFill>
              </a:rPr>
              <a:t>The Current Business Environment</a:t>
            </a:r>
          </a:p>
          <a:p>
            <a:pPr lvl="1" eaLnBrk="1" hangingPunct="1">
              <a:spcBef>
                <a:spcPts val="1200"/>
              </a:spcBef>
            </a:pPr>
            <a:r>
              <a:rPr lang="en-US" sz="2400" dirty="0" smtClean="0"/>
              <a:t>The competitive, global, technological, and economic environments affect business today</a:t>
            </a:r>
          </a:p>
          <a:p>
            <a:pPr eaLnBrk="1" hangingPunct="1">
              <a:buFontTx/>
              <a:buNone/>
            </a:pPr>
            <a:endParaRPr lang="en-US" dirty="0" smtClean="0"/>
          </a:p>
        </p:txBody>
      </p:sp>
      <p:sp>
        <p:nvSpPr>
          <p:cNvPr id="2" name="Slide Number Placeholder 1"/>
          <p:cNvSpPr>
            <a:spLocks noGrp="1"/>
          </p:cNvSpPr>
          <p:nvPr>
            <p:ph type="sldNum" sz="quarter" idx="4"/>
          </p:nvPr>
        </p:nvSpPr>
        <p:spPr/>
        <p:txBody>
          <a:bodyPr/>
          <a:lstStyle/>
          <a:p>
            <a:r>
              <a:rPr lang="en-US" smtClean="0">
                <a:solidFill>
                  <a:srgbClr val="2360AB">
                    <a:alpha val="62000"/>
                  </a:srgbClr>
                </a:solidFill>
              </a:rPr>
              <a:t>1 • </a:t>
            </a:r>
            <a:fld id="{EDFB93E4-638C-3348-855D-DC1780F5DC2C}" type="slidenum">
              <a:rPr lang="en-US" smtClean="0"/>
              <a:pPr/>
              <a:t>37</a:t>
            </a:fld>
            <a:endParaRPr lang="en-US" dirty="0"/>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63"/>
          <p:cNvSpPr>
            <a:spLocks noGrp="1" noChangeArrowheads="1"/>
          </p:cNvSpPr>
          <p:nvPr>
            <p:ph type="title"/>
          </p:nvPr>
        </p:nvSpPr>
        <p:spPr/>
        <p:txBody>
          <a:bodyPr/>
          <a:lstStyle/>
          <a:p>
            <a:pPr eaLnBrk="1" hangingPunct="1"/>
            <a:r>
              <a:rPr lang="en-US" smtClean="0"/>
              <a:t>Your Future in the Changing </a:t>
            </a:r>
            <a:br>
              <a:rPr lang="en-US" smtClean="0"/>
            </a:br>
            <a:r>
              <a:rPr lang="en-US" smtClean="0"/>
              <a:t>World of Business</a:t>
            </a:r>
          </a:p>
        </p:txBody>
      </p:sp>
      <p:sp>
        <p:nvSpPr>
          <p:cNvPr id="20482" name="Rectangle 164"/>
          <p:cNvSpPr>
            <a:spLocks noGrp="1" noChangeArrowheads="1"/>
          </p:cNvSpPr>
          <p:nvPr>
            <p:ph idx="1"/>
          </p:nvPr>
        </p:nvSpPr>
        <p:spPr/>
        <p:txBody>
          <a:bodyPr/>
          <a:lstStyle/>
          <a:p>
            <a:pPr eaLnBrk="1" hangingPunct="1"/>
            <a:r>
              <a:rPr lang="en-US" b="1" dirty="0" smtClean="0">
                <a:solidFill>
                  <a:srgbClr val="000000"/>
                </a:solidFill>
              </a:rPr>
              <a:t>What does it take to succeed in business?</a:t>
            </a:r>
          </a:p>
          <a:p>
            <a:pPr lvl="1" eaLnBrk="1" hangingPunct="1"/>
            <a:r>
              <a:rPr lang="en-US" dirty="0" smtClean="0"/>
              <a:t>Have a dream—know what you want</a:t>
            </a:r>
          </a:p>
          <a:p>
            <a:pPr lvl="1" eaLnBrk="1" hangingPunct="1"/>
            <a:r>
              <a:rPr lang="en-US" dirty="0" smtClean="0"/>
              <a:t>Adapt to changes in the environment—work hard to turn your dreams into reality</a:t>
            </a:r>
          </a:p>
        </p:txBody>
      </p:sp>
      <p:sp>
        <p:nvSpPr>
          <p:cNvPr id="2" name="Slide Number Placeholder 1"/>
          <p:cNvSpPr>
            <a:spLocks noGrp="1"/>
          </p:cNvSpPr>
          <p:nvPr>
            <p:ph type="sldNum" sz="quarter" idx="4"/>
          </p:nvPr>
        </p:nvSpPr>
        <p:spPr/>
        <p:txBody>
          <a:bodyPr/>
          <a:lstStyle/>
          <a:p>
            <a:r>
              <a:rPr lang="en-US" dirty="0" smtClean="0">
                <a:solidFill>
                  <a:srgbClr val="2360AB">
                    <a:alpha val="62000"/>
                  </a:srgbClr>
                </a:solidFill>
              </a:rPr>
              <a:t>1 • </a:t>
            </a:r>
            <a:fld id="{EDFB93E4-638C-3348-855D-DC1780F5DC2C}" type="slidenum">
              <a:rPr lang="en-US" smtClean="0"/>
              <a:pPr/>
              <a:t>4</a:t>
            </a:fld>
            <a:endParaRPr lang="en-US" dirty="0"/>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6"/>
          <p:cNvSpPr>
            <a:spLocks noGrp="1" noChangeArrowheads="1"/>
          </p:cNvSpPr>
          <p:nvPr>
            <p:ph type="title"/>
          </p:nvPr>
        </p:nvSpPr>
        <p:spPr/>
        <p:txBody>
          <a:bodyPr/>
          <a:lstStyle/>
          <a:p>
            <a:r>
              <a:rPr lang="en-US" dirty="0" smtClean="0"/>
              <a:t>Why Study Business? </a:t>
            </a:r>
            <a:r>
              <a:rPr lang="en-US" sz="2400" b="0" dirty="0" smtClean="0"/>
              <a:t>(cont’d)</a:t>
            </a:r>
          </a:p>
        </p:txBody>
      </p:sp>
      <p:sp>
        <p:nvSpPr>
          <p:cNvPr id="23554" name="Rectangle 7"/>
          <p:cNvSpPr>
            <a:spLocks noGrp="1" noChangeArrowheads="1"/>
          </p:cNvSpPr>
          <p:nvPr>
            <p:ph idx="1"/>
          </p:nvPr>
        </p:nvSpPr>
        <p:spPr>
          <a:xfrm>
            <a:off x="1600200" y="1600200"/>
            <a:ext cx="7086600" cy="4525963"/>
          </a:xfrm>
        </p:spPr>
        <p:txBody>
          <a:bodyPr/>
          <a:lstStyle/>
          <a:p>
            <a:r>
              <a:rPr lang="en-US" dirty="0" smtClean="0"/>
              <a:t>For help in choosing a career</a:t>
            </a:r>
          </a:p>
          <a:p>
            <a:r>
              <a:rPr lang="en-US" dirty="0" smtClean="0"/>
              <a:t>To be a successful employee</a:t>
            </a:r>
          </a:p>
          <a:p>
            <a:r>
              <a:rPr lang="en-US" dirty="0" smtClean="0"/>
              <a:t>To improve your management skills</a:t>
            </a:r>
          </a:p>
          <a:p>
            <a:r>
              <a:rPr lang="en-US" dirty="0" smtClean="0"/>
              <a:t>To start your own business</a:t>
            </a:r>
          </a:p>
          <a:p>
            <a:r>
              <a:rPr lang="en-US" dirty="0" smtClean="0"/>
              <a:t>To become a better informed consumer </a:t>
            </a:r>
            <a:br>
              <a:rPr lang="en-US" dirty="0" smtClean="0"/>
            </a:br>
            <a:r>
              <a:rPr lang="en-US" dirty="0" smtClean="0"/>
              <a:t>and investor</a:t>
            </a:r>
          </a:p>
        </p:txBody>
      </p:sp>
      <p:sp>
        <p:nvSpPr>
          <p:cNvPr id="2" name="Slide Number Placeholder 1"/>
          <p:cNvSpPr>
            <a:spLocks noGrp="1"/>
          </p:cNvSpPr>
          <p:nvPr>
            <p:ph type="sldNum" sz="quarter" idx="4"/>
          </p:nvPr>
        </p:nvSpPr>
        <p:spPr/>
        <p:txBody>
          <a:bodyPr/>
          <a:lstStyle/>
          <a:p>
            <a:r>
              <a:rPr lang="en-US" dirty="0">
                <a:solidFill>
                  <a:srgbClr val="2360AB">
                    <a:alpha val="62000"/>
                  </a:srgbClr>
                </a:solidFill>
              </a:rPr>
              <a:t>1 • </a:t>
            </a:r>
            <a:fld id="{EDFB93E4-638C-3348-855D-DC1780F5DC2C}" type="slidenum">
              <a:rPr lang="en-US" smtClean="0"/>
              <a:pPr/>
              <a:t>5</a:t>
            </a:fld>
            <a:endParaRPr lang="en-US" dirty="0"/>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6"/>
          <p:cNvSpPr>
            <a:spLocks noGrp="1" noChangeArrowheads="1"/>
          </p:cNvSpPr>
          <p:nvPr>
            <p:ph type="title"/>
          </p:nvPr>
        </p:nvSpPr>
        <p:spPr/>
        <p:txBody>
          <a:bodyPr/>
          <a:lstStyle/>
          <a:p>
            <a:pPr eaLnBrk="1" hangingPunct="1"/>
            <a:r>
              <a:rPr lang="en-US" dirty="0" smtClean="0"/>
              <a:t>Tips for Studying Business</a:t>
            </a:r>
          </a:p>
        </p:txBody>
      </p:sp>
      <p:sp>
        <p:nvSpPr>
          <p:cNvPr id="8197" name="Rectangle 7"/>
          <p:cNvSpPr>
            <a:spLocks noGrp="1" noChangeArrowheads="1"/>
          </p:cNvSpPr>
          <p:nvPr>
            <p:ph idx="1"/>
          </p:nvPr>
        </p:nvSpPr>
        <p:spPr>
          <a:xfrm>
            <a:off x="1066800" y="1600200"/>
            <a:ext cx="7924800" cy="4953000"/>
          </a:xfrm>
        </p:spPr>
        <p:txBody>
          <a:bodyPr/>
          <a:lstStyle/>
          <a:p>
            <a:pPr marL="514350" indent="-514350" eaLnBrk="1" hangingPunct="1">
              <a:spcBef>
                <a:spcPts val="1800"/>
              </a:spcBef>
              <a:buClr>
                <a:srgbClr val="0F3C72"/>
              </a:buClr>
              <a:buFont typeface="+mj-ea"/>
              <a:buAutoNum type="circleNumDbPlain"/>
              <a:defRPr/>
            </a:pPr>
            <a:r>
              <a:rPr lang="en-US" sz="3000" dirty="0"/>
              <a:t>Prepare before you go to class. </a:t>
            </a:r>
          </a:p>
          <a:p>
            <a:pPr marL="514350" indent="-514350" eaLnBrk="1" hangingPunct="1">
              <a:spcBef>
                <a:spcPts val="1800"/>
              </a:spcBef>
              <a:buClr>
                <a:srgbClr val="0F3C72"/>
              </a:buClr>
              <a:buFont typeface="+mj-ea"/>
              <a:buAutoNum type="circleNumDbPlain"/>
              <a:defRPr/>
            </a:pPr>
            <a:r>
              <a:rPr lang="en-US" sz="3000" dirty="0"/>
              <a:t>Read the chapter.</a:t>
            </a:r>
          </a:p>
          <a:p>
            <a:pPr marL="514350" indent="-514350" eaLnBrk="1" hangingPunct="1">
              <a:spcBef>
                <a:spcPts val="1800"/>
              </a:spcBef>
              <a:buClr>
                <a:srgbClr val="0F3C72"/>
              </a:buClr>
              <a:buFont typeface="+mj-ea"/>
              <a:buAutoNum type="circleNumDbPlain"/>
              <a:defRPr/>
            </a:pPr>
            <a:r>
              <a:rPr lang="en-US" sz="3000" dirty="0"/>
              <a:t>Underline or highlight </a:t>
            </a:r>
            <a:r>
              <a:rPr lang="en-US" sz="3000" dirty="0" smtClean="0"/>
              <a:t>important concepts</a:t>
            </a:r>
            <a:r>
              <a:rPr lang="en-US" sz="3000" dirty="0"/>
              <a:t>.</a:t>
            </a:r>
          </a:p>
          <a:p>
            <a:pPr marL="514350" indent="-514350" eaLnBrk="1" hangingPunct="1">
              <a:spcBef>
                <a:spcPts val="1800"/>
              </a:spcBef>
              <a:buClr>
                <a:srgbClr val="0F3C72"/>
              </a:buClr>
              <a:buFont typeface="+mj-ea"/>
              <a:buAutoNum type="circleNumDbPlain"/>
              <a:defRPr/>
            </a:pPr>
            <a:r>
              <a:rPr lang="en-US" sz="3000" dirty="0"/>
              <a:t>Take notes.</a:t>
            </a:r>
          </a:p>
          <a:p>
            <a:pPr marL="514350" indent="-514350" eaLnBrk="1" hangingPunct="1">
              <a:spcBef>
                <a:spcPts val="1800"/>
              </a:spcBef>
              <a:buClr>
                <a:srgbClr val="0F3C72"/>
              </a:buClr>
              <a:buFont typeface="+mj-ea"/>
              <a:buAutoNum type="circleNumDbPlain"/>
              <a:defRPr/>
            </a:pPr>
            <a:r>
              <a:rPr lang="en-US" sz="3000" dirty="0"/>
              <a:t>Apply the concepts.</a:t>
            </a:r>
          </a:p>
          <a:p>
            <a:pPr marL="514350" indent="-514350" eaLnBrk="1" hangingPunct="1">
              <a:spcBef>
                <a:spcPts val="1800"/>
              </a:spcBef>
              <a:buClr>
                <a:srgbClr val="0F3C72"/>
              </a:buClr>
              <a:buFont typeface="+mj-ea"/>
              <a:buAutoNum type="circleNumDbPlain"/>
              <a:defRPr/>
            </a:pPr>
            <a:r>
              <a:rPr lang="en-US" sz="3000" dirty="0"/>
              <a:t>Practice critical thinking.</a:t>
            </a:r>
          </a:p>
          <a:p>
            <a:pPr marL="514350" indent="-514350" eaLnBrk="1" hangingPunct="1">
              <a:spcBef>
                <a:spcPts val="1800"/>
              </a:spcBef>
              <a:buClr>
                <a:srgbClr val="0F3C72"/>
              </a:buClr>
              <a:buFont typeface="+mj-ea"/>
              <a:buAutoNum type="circleNumDbPlain"/>
              <a:defRPr/>
            </a:pPr>
            <a:r>
              <a:rPr lang="en-US" sz="3000" dirty="0"/>
              <a:t>Prepare for </a:t>
            </a:r>
            <a:r>
              <a:rPr lang="en-US" sz="3000" dirty="0" smtClean="0"/>
              <a:t>exams.</a:t>
            </a:r>
            <a:endParaRPr lang="en-US" sz="3000" dirty="0"/>
          </a:p>
          <a:p>
            <a:pPr marL="609600" indent="-609600" eaLnBrk="1" hangingPunct="1">
              <a:spcBef>
                <a:spcPts val="1800"/>
              </a:spcBef>
              <a:buClr>
                <a:srgbClr val="0F3C72"/>
              </a:buClr>
              <a:buFont typeface="+mj-ea"/>
              <a:buAutoNum type="circleNumDbPlain"/>
              <a:defRPr/>
            </a:pPr>
            <a:endParaRPr lang="en-US" sz="2400" b="1" dirty="0"/>
          </a:p>
        </p:txBody>
      </p:sp>
      <p:sp>
        <p:nvSpPr>
          <p:cNvPr id="2" name="Slide Number Placeholder 1"/>
          <p:cNvSpPr>
            <a:spLocks noGrp="1"/>
          </p:cNvSpPr>
          <p:nvPr>
            <p:ph type="sldNum" sz="quarter" idx="4"/>
          </p:nvPr>
        </p:nvSpPr>
        <p:spPr/>
        <p:txBody>
          <a:bodyPr/>
          <a:lstStyle/>
          <a:p>
            <a:r>
              <a:rPr lang="en-US" smtClean="0">
                <a:solidFill>
                  <a:srgbClr val="2360AB">
                    <a:alpha val="62000"/>
                  </a:srgbClr>
                </a:solidFill>
              </a:rPr>
              <a:t>1 • </a:t>
            </a:r>
            <a:fld id="{EDFB93E4-638C-3348-855D-DC1780F5DC2C}" type="slidenum">
              <a:rPr lang="en-US" smtClean="0"/>
              <a:pPr/>
              <a:t>6</a:t>
            </a:fld>
            <a:endParaRPr lang="en-US" dirty="0"/>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5"/>
          <p:cNvSpPr>
            <a:spLocks noGrp="1" noChangeArrowheads="1"/>
          </p:cNvSpPr>
          <p:nvPr>
            <p:ph type="title"/>
          </p:nvPr>
        </p:nvSpPr>
        <p:spPr/>
        <p:txBody>
          <a:bodyPr/>
          <a:lstStyle/>
          <a:p>
            <a:pPr eaLnBrk="1" hangingPunct="1"/>
            <a:r>
              <a:rPr lang="en-US" dirty="0" smtClean="0"/>
              <a:t>What Is Business?</a:t>
            </a:r>
          </a:p>
        </p:txBody>
      </p:sp>
      <p:sp>
        <p:nvSpPr>
          <p:cNvPr id="27650" name="Rectangle 6"/>
          <p:cNvSpPr>
            <a:spLocks noGrp="1" noChangeArrowheads="1"/>
          </p:cNvSpPr>
          <p:nvPr>
            <p:ph idx="1"/>
          </p:nvPr>
        </p:nvSpPr>
        <p:spPr/>
        <p:txBody>
          <a:bodyPr/>
          <a:lstStyle/>
          <a:p>
            <a:pPr eaLnBrk="1" hangingPunct="1"/>
            <a:r>
              <a:rPr lang="en-US" smtClean="0"/>
              <a:t>The organized effort of individuals to produce and sell, for a profit, the goods and services that satisfy society’s needs</a:t>
            </a:r>
          </a:p>
        </p:txBody>
      </p:sp>
      <p:sp>
        <p:nvSpPr>
          <p:cNvPr id="2" name="Slide Number Placeholder 1"/>
          <p:cNvSpPr>
            <a:spLocks noGrp="1"/>
          </p:cNvSpPr>
          <p:nvPr>
            <p:ph type="sldNum" sz="quarter" idx="4"/>
          </p:nvPr>
        </p:nvSpPr>
        <p:spPr/>
        <p:txBody>
          <a:bodyPr/>
          <a:lstStyle/>
          <a:p>
            <a:r>
              <a:rPr lang="en-US" smtClean="0">
                <a:solidFill>
                  <a:srgbClr val="2360AB">
                    <a:alpha val="62000"/>
                  </a:srgbClr>
                </a:solidFill>
              </a:rPr>
              <a:t>1 • </a:t>
            </a:r>
            <a:fld id="{EDFB93E4-638C-3348-855D-DC1780F5DC2C}" type="slidenum">
              <a:rPr lang="en-US" smtClean="0"/>
              <a:pPr/>
              <a:t>7</a:t>
            </a:fld>
            <a:endParaRPr lang="en-US" dirty="0"/>
          </a:p>
        </p:txBody>
      </p:sp>
      <p:pic>
        <p:nvPicPr>
          <p:cNvPr id="6" name="Picture 2" descr="C:\Users\Tianna\Documents\Cengage\Fig_1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28541"/>
            <a:ext cx="8305800" cy="33186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85800" y="3429000"/>
            <a:ext cx="1600200" cy="457200"/>
            <a:chOff x="7391400" y="1363134"/>
            <a:chExt cx="1600200" cy="457200"/>
          </a:xfrm>
        </p:grpSpPr>
        <p:sp>
          <p:nvSpPr>
            <p:cNvPr id="19" name="Round Same Side Corner Rectangle 18"/>
            <p:cNvSpPr/>
            <p:nvPr/>
          </p:nvSpPr>
          <p:spPr>
            <a:xfrm>
              <a:off x="7391400" y="1363134"/>
              <a:ext cx="1600200" cy="457200"/>
            </a:xfrm>
            <a:prstGeom prst="round2SameRect">
              <a:avLst/>
            </a:prstGeom>
            <a:solidFill>
              <a:srgbClr val="D802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7391400" y="1371600"/>
              <a:ext cx="1600200" cy="400110"/>
            </a:xfrm>
            <a:prstGeom prst="rect">
              <a:avLst/>
            </a:prstGeom>
            <a:noFill/>
          </p:spPr>
          <p:txBody>
            <a:bodyPr wrap="square" rtlCol="0">
              <a:spAutoFit/>
            </a:bodyPr>
            <a:lstStyle/>
            <a:p>
              <a:pPr algn="ctr"/>
              <a:r>
                <a:rPr lang="en-US" sz="2000" b="1" dirty="0" smtClean="0">
                  <a:solidFill>
                    <a:schemeClr val="bg1"/>
                  </a:solidFill>
                  <a:latin typeface="Arial Narrow Bold"/>
                  <a:cs typeface="Arial Narrow Bold"/>
                </a:rPr>
                <a:t>FIGURE 1-3</a:t>
              </a:r>
              <a:endParaRPr lang="en-US" sz="2000" b="1" dirty="0">
                <a:solidFill>
                  <a:schemeClr val="bg1"/>
                </a:solidFill>
                <a:latin typeface="Arial Narrow Bold"/>
                <a:cs typeface="Arial Narrow Bold"/>
              </a:endParaRPr>
            </a:p>
          </p:txBody>
        </p:sp>
      </p:grpSp>
      <p:sp>
        <p:nvSpPr>
          <p:cNvPr id="21" name="Rectangle 20"/>
          <p:cNvSpPr/>
          <p:nvPr/>
        </p:nvSpPr>
        <p:spPr>
          <a:xfrm>
            <a:off x="685800" y="3888316"/>
            <a:ext cx="8305800" cy="2286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89" name="Rectangle 17"/>
          <p:cNvSpPr>
            <a:spLocks noGrp="1" noChangeArrowheads="1"/>
          </p:cNvSpPr>
          <p:nvPr>
            <p:ph type="title"/>
          </p:nvPr>
        </p:nvSpPr>
        <p:spPr/>
        <p:txBody>
          <a:bodyPr/>
          <a:lstStyle/>
          <a:p>
            <a:r>
              <a:rPr lang="en-US" smtClean="0"/>
              <a:t>The Relationship Between Sales </a:t>
            </a:r>
            <a:br>
              <a:rPr lang="en-US" smtClean="0"/>
            </a:br>
            <a:r>
              <a:rPr lang="en-US" smtClean="0"/>
              <a:t>Revenue and Profit</a:t>
            </a:r>
          </a:p>
        </p:txBody>
      </p:sp>
      <p:sp>
        <p:nvSpPr>
          <p:cNvPr id="37890" name="Rectangle 18"/>
          <p:cNvSpPr>
            <a:spLocks noGrp="1" noChangeArrowheads="1"/>
          </p:cNvSpPr>
          <p:nvPr>
            <p:ph idx="1"/>
          </p:nvPr>
        </p:nvSpPr>
        <p:spPr>
          <a:xfrm>
            <a:off x="762000" y="1600201"/>
            <a:ext cx="8229600" cy="2133600"/>
          </a:xfrm>
        </p:spPr>
        <p:txBody>
          <a:bodyPr/>
          <a:lstStyle/>
          <a:p>
            <a:r>
              <a:rPr lang="en-US" b="1" dirty="0" smtClean="0">
                <a:solidFill>
                  <a:srgbClr val="00B050"/>
                </a:solidFill>
              </a:rPr>
              <a:t>Profit</a:t>
            </a:r>
            <a:r>
              <a:rPr lang="en-US" b="1" dirty="0" smtClean="0"/>
              <a:t> </a:t>
            </a:r>
            <a:r>
              <a:rPr lang="en-US" dirty="0" smtClean="0"/>
              <a:t>is what remains after all business </a:t>
            </a:r>
            <a:r>
              <a:rPr lang="en-US" b="1" dirty="0" smtClean="0">
                <a:solidFill>
                  <a:srgbClr val="D80202"/>
                </a:solidFill>
              </a:rPr>
              <a:t>expenses</a:t>
            </a:r>
            <a:r>
              <a:rPr lang="en-US" dirty="0" smtClean="0"/>
              <a:t> have been deducted from sales revenue. A loss (negative profit) results when </a:t>
            </a:r>
            <a:br>
              <a:rPr lang="en-US" dirty="0" smtClean="0"/>
            </a:br>
            <a:r>
              <a:rPr lang="en-US" dirty="0" smtClean="0"/>
              <a:t>a firm’s expenses are greater than its revenues.</a:t>
            </a:r>
          </a:p>
        </p:txBody>
      </p:sp>
      <p:sp>
        <p:nvSpPr>
          <p:cNvPr id="2" name="Slide Number Placeholder 1"/>
          <p:cNvSpPr>
            <a:spLocks noGrp="1"/>
          </p:cNvSpPr>
          <p:nvPr>
            <p:ph type="sldNum" sz="quarter" idx="4"/>
          </p:nvPr>
        </p:nvSpPr>
        <p:spPr/>
        <p:txBody>
          <a:bodyPr/>
          <a:lstStyle/>
          <a:p>
            <a:r>
              <a:rPr lang="en-US" dirty="0">
                <a:solidFill>
                  <a:srgbClr val="2360AB">
                    <a:alpha val="62000"/>
                  </a:srgbClr>
                </a:solidFill>
              </a:rPr>
              <a:t>1 • </a:t>
            </a:r>
            <a:fld id="{EDFB93E4-638C-3348-855D-DC1780F5DC2C}" type="slidenum">
              <a:rPr lang="en-US" smtClean="0"/>
              <a:pPr/>
              <a:t>8</a:t>
            </a:fld>
            <a:endParaRPr lang="en-US" dirty="0"/>
          </a:p>
        </p:txBody>
      </p:sp>
      <p:pic>
        <p:nvPicPr>
          <p:cNvPr id="37892" name="Picture 7" descr="Figure1-3.png"/>
          <p:cNvPicPr>
            <a:picLocks noChangeAspect="1"/>
          </p:cNvPicPr>
          <p:nvPr/>
        </p:nvPicPr>
        <p:blipFill>
          <a:blip r:embed="rId3" cstate="print"/>
          <a:srcRect l="20651" t="35252" r="19565" b="8931"/>
          <a:stretch>
            <a:fillRect/>
          </a:stretch>
        </p:blipFill>
        <p:spPr bwMode="auto">
          <a:xfrm>
            <a:off x="1676400" y="3962400"/>
            <a:ext cx="5956300" cy="20574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Grp="1" noChangeArrowheads="1"/>
          </p:cNvSpPr>
          <p:nvPr>
            <p:ph type="title"/>
          </p:nvPr>
        </p:nvSpPr>
        <p:spPr/>
        <p:txBody>
          <a:bodyPr/>
          <a:lstStyle/>
          <a:p>
            <a:pPr eaLnBrk="1" hangingPunct="1"/>
            <a:r>
              <a:rPr lang="en-US" smtClean="0"/>
              <a:t>Types of Economic Systems</a:t>
            </a:r>
          </a:p>
        </p:txBody>
      </p:sp>
      <p:sp>
        <p:nvSpPr>
          <p:cNvPr id="16389" name="Rectangle 5"/>
          <p:cNvSpPr>
            <a:spLocks noGrp="1" noChangeArrowheads="1"/>
          </p:cNvSpPr>
          <p:nvPr>
            <p:ph idx="1"/>
          </p:nvPr>
        </p:nvSpPr>
        <p:spPr>
          <a:xfrm>
            <a:off x="1219200" y="1600200"/>
            <a:ext cx="7239000" cy="4525963"/>
          </a:xfrm>
        </p:spPr>
        <p:txBody>
          <a:bodyPr>
            <a:normAutofit lnSpcReduction="10000"/>
          </a:bodyPr>
          <a:lstStyle/>
          <a:p>
            <a:pPr eaLnBrk="1" hangingPunct="1">
              <a:defRPr/>
            </a:pPr>
            <a:r>
              <a:rPr lang="en-US" b="1" dirty="0" smtClean="0">
                <a:solidFill>
                  <a:srgbClr val="000000"/>
                </a:solidFill>
              </a:rPr>
              <a:t>Economics</a:t>
            </a:r>
          </a:p>
          <a:p>
            <a:pPr lvl="1" eaLnBrk="1" hangingPunct="1">
              <a:buFont typeface="Arial" pitchFamily="34" charset="0"/>
              <a:buChar char="•"/>
              <a:defRPr/>
            </a:pPr>
            <a:r>
              <a:rPr lang="en-US" sz="2400" dirty="0" smtClean="0"/>
              <a:t>The study of how wealth (anything of value) is created and distributed</a:t>
            </a:r>
          </a:p>
          <a:p>
            <a:pPr eaLnBrk="1" hangingPunct="1">
              <a:defRPr/>
            </a:pPr>
            <a:r>
              <a:rPr lang="en-US" b="1" dirty="0" smtClean="0">
                <a:solidFill>
                  <a:srgbClr val="000000"/>
                </a:solidFill>
              </a:rPr>
              <a:t>Microeconomics</a:t>
            </a:r>
          </a:p>
          <a:p>
            <a:pPr lvl="1" eaLnBrk="1" hangingPunct="1">
              <a:buFont typeface="Arial" pitchFamily="34" charset="0"/>
              <a:buChar char="•"/>
              <a:defRPr/>
            </a:pPr>
            <a:r>
              <a:rPr lang="en-US" sz="2400" dirty="0" smtClean="0"/>
              <a:t>The study of the decisions made by individuals and businesses</a:t>
            </a:r>
          </a:p>
          <a:p>
            <a:pPr eaLnBrk="1" hangingPunct="1">
              <a:defRPr/>
            </a:pPr>
            <a:r>
              <a:rPr lang="en-US" b="1" dirty="0" smtClean="0">
                <a:solidFill>
                  <a:srgbClr val="000000"/>
                </a:solidFill>
              </a:rPr>
              <a:t>Macroeconomics</a:t>
            </a:r>
          </a:p>
          <a:p>
            <a:pPr lvl="1" eaLnBrk="1" hangingPunct="1">
              <a:buFont typeface="Arial" pitchFamily="34" charset="0"/>
              <a:buChar char="•"/>
              <a:defRPr/>
            </a:pPr>
            <a:r>
              <a:rPr lang="en-US" sz="2400" dirty="0" smtClean="0"/>
              <a:t>The study of the national economy and the global economy</a:t>
            </a:r>
          </a:p>
          <a:p>
            <a:pPr eaLnBrk="1" hangingPunct="1">
              <a:defRPr/>
            </a:pPr>
            <a:r>
              <a:rPr lang="en-US" b="1" dirty="0" smtClean="0">
                <a:solidFill>
                  <a:srgbClr val="000000"/>
                </a:solidFill>
              </a:rPr>
              <a:t>Economy</a:t>
            </a:r>
          </a:p>
          <a:p>
            <a:pPr lvl="1" eaLnBrk="1" hangingPunct="1">
              <a:buFont typeface="Arial" pitchFamily="34" charset="0"/>
              <a:buChar char="•"/>
              <a:defRPr/>
            </a:pPr>
            <a:r>
              <a:rPr lang="en-US" sz="2400" dirty="0" smtClean="0"/>
              <a:t>The system through which a society creates and distributes wealth</a:t>
            </a:r>
            <a:endParaRPr lang="en-US" dirty="0"/>
          </a:p>
        </p:txBody>
      </p:sp>
      <p:sp>
        <p:nvSpPr>
          <p:cNvPr id="2" name="Slide Number Placeholder 1"/>
          <p:cNvSpPr>
            <a:spLocks noGrp="1"/>
          </p:cNvSpPr>
          <p:nvPr>
            <p:ph type="sldNum" sz="quarter" idx="4"/>
          </p:nvPr>
        </p:nvSpPr>
        <p:spPr/>
        <p:txBody>
          <a:bodyPr/>
          <a:lstStyle/>
          <a:p>
            <a:r>
              <a:rPr lang="en-US" dirty="0" smtClean="0">
                <a:solidFill>
                  <a:srgbClr val="2360AB">
                    <a:alpha val="62000"/>
                  </a:srgbClr>
                </a:solidFill>
              </a:rPr>
              <a:t>1 • </a:t>
            </a:r>
            <a:fld id="{EDFB93E4-638C-3348-855D-DC1780F5DC2C}" type="slidenum">
              <a:rPr lang="en-US" smtClean="0"/>
              <a:pPr/>
              <a:t>9</a:t>
            </a:fld>
            <a:endParaRPr lang="en-US" dirty="0"/>
          </a:p>
        </p:txBody>
      </p:sp>
    </p:spTree>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ride12e">
  <a:themeElements>
    <a:clrScheme name="BUS11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C00000"/>
      </a:accent5>
      <a:accent6>
        <a:srgbClr val="9C9CDE"/>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Pride12e.thmx</Template>
  <TotalTime>2961</TotalTime>
  <Words>1895</Words>
  <Application>Microsoft Office PowerPoint</Application>
  <PresentationFormat>On-screen Show (4:3)</PresentationFormat>
  <Paragraphs>256</Paragraphs>
  <Slides>37</Slides>
  <Notes>32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Pride12e</vt:lpstr>
      <vt:lpstr>Exploring the World of Business and Economics</vt:lpstr>
      <vt:lpstr>Learning Objectives</vt:lpstr>
      <vt:lpstr>Introduction</vt:lpstr>
      <vt:lpstr>Your Future in the Changing  World of Business</vt:lpstr>
      <vt:lpstr>Why Study Business? (cont’d)</vt:lpstr>
      <vt:lpstr>Tips for Studying Business</vt:lpstr>
      <vt:lpstr>What Is Business?</vt:lpstr>
      <vt:lpstr>The Relationship Between Sales  Revenue and Profit</vt:lpstr>
      <vt:lpstr>Types of Economic Systems</vt:lpstr>
      <vt:lpstr>Types of Economic Systems (cont’d)</vt:lpstr>
      <vt:lpstr>Types of Economic Systems (cont’d)</vt:lpstr>
      <vt:lpstr>Types of Economic Systems (cont’d)</vt:lpstr>
      <vt:lpstr>Basic Assumptions for Adam Smith’s  Laissez-Faire Capitalism</vt:lpstr>
      <vt:lpstr>Types of Economic Systems (cont’d)</vt:lpstr>
      <vt:lpstr>The Circular Flow in Our Mixed Economy</vt:lpstr>
      <vt:lpstr>Types of Economic Systems (cont’d)</vt:lpstr>
      <vt:lpstr>Types of Economic Systems (cont’d)</vt:lpstr>
      <vt:lpstr>Measuring Economic Performance</vt:lpstr>
      <vt:lpstr>Measuring Economic Performance (cont’d)</vt:lpstr>
      <vt:lpstr>Measuring Economic Performance (cont’d)</vt:lpstr>
      <vt:lpstr>Common Measures Used to Evaluate  a Nation’s Economic Health</vt:lpstr>
      <vt:lpstr>Common Measures Used to Evaluate  a Nation’s Economic Health (cont’d)</vt:lpstr>
      <vt:lpstr>Common Measures Used to Evaluate  a Nation’s Economic Health (cont’d)</vt:lpstr>
      <vt:lpstr>The Business Cycle</vt:lpstr>
      <vt:lpstr>The Business Cycle (cont’d)</vt:lpstr>
      <vt:lpstr>Types of Competition</vt:lpstr>
      <vt:lpstr>Supply Curve and Demand Curve</vt:lpstr>
      <vt:lpstr>Types of Competition (cont’d)</vt:lpstr>
      <vt:lpstr>Types of Competition (cont’d)</vt:lpstr>
      <vt:lpstr>Types of Competition (cont’d)</vt:lpstr>
      <vt:lpstr>American Business Today</vt:lpstr>
      <vt:lpstr>American Business Today (cont’d)</vt:lpstr>
      <vt:lpstr>American Business Today (cont’d)</vt:lpstr>
      <vt:lpstr>American Business Today (cont’d)</vt:lpstr>
      <vt:lpstr>American Business Today (cont’d)</vt:lpstr>
      <vt:lpstr>American Business Today (cont’d)</vt:lpstr>
      <vt:lpstr>American Business Today (cont’d)</vt:lpstr>
    </vt:vector>
  </TitlesOfParts>
  <Company>HMCo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dc:title>
  <dc:creator>Barb Paley Admin</dc:creator>
  <cp:lastModifiedBy>Windows User</cp:lastModifiedBy>
  <cp:revision>142</cp:revision>
  <dcterms:modified xsi:type="dcterms:W3CDTF">2012-09-26T21:32:47Z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81C559C9-D57A-447F-8ADB-55EC58C1EE43</vt:lpwstr>
  </property>
  <property fmtid="{D5CDD505-2E9C-101B-9397-08002B2CF9AE}" pid="4" name="ArticulatePath">
    <vt:lpwstr>PHK11eCh01_lecture</vt:lpwstr>
  </property>
  <property fmtid="{D5CDD505-2E9C-101B-9397-08002B2CF9AE}" pid="5" name="ArticulateProjectFull">
    <vt:lpwstr>C:\Documents and Settings\Don\My Documents\Don Izzo\LarryFlick\Business 11e\Izzo PPT\PHK11eCh01_lecture.ppta</vt:lpwstr>
  </property>
</Properties>
</file>